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8"/>
  </p:notesMasterIdLst>
  <p:sldIdLst>
    <p:sldId id="256" r:id="rId2"/>
    <p:sldId id="362" r:id="rId3"/>
    <p:sldId id="480" r:id="rId4"/>
    <p:sldId id="481" r:id="rId5"/>
    <p:sldId id="482" r:id="rId6"/>
    <p:sldId id="483" r:id="rId7"/>
    <p:sldId id="363" r:id="rId8"/>
    <p:sldId id="367" r:id="rId9"/>
    <p:sldId id="484" r:id="rId10"/>
    <p:sldId id="368" r:id="rId11"/>
    <p:sldId id="369" r:id="rId12"/>
    <p:sldId id="485" r:id="rId13"/>
    <p:sldId id="370" r:id="rId14"/>
    <p:sldId id="346" r:id="rId15"/>
    <p:sldId id="473" r:id="rId16"/>
    <p:sldId id="474" r:id="rId17"/>
    <p:sldId id="354" r:id="rId18"/>
    <p:sldId id="475" r:id="rId19"/>
    <p:sldId id="356" r:id="rId20"/>
    <p:sldId id="486" r:id="rId21"/>
    <p:sldId id="525" r:id="rId22"/>
    <p:sldId id="526" r:id="rId23"/>
    <p:sldId id="527" r:id="rId24"/>
    <p:sldId id="528" r:id="rId25"/>
    <p:sldId id="529" r:id="rId26"/>
    <p:sldId id="530" r:id="rId27"/>
    <p:sldId id="531" r:id="rId28"/>
    <p:sldId id="535" r:id="rId29"/>
    <p:sldId id="536" r:id="rId30"/>
    <p:sldId id="537" r:id="rId31"/>
    <p:sldId id="541" r:id="rId32"/>
    <p:sldId id="540" r:id="rId33"/>
    <p:sldId id="542" r:id="rId34"/>
    <p:sldId id="543" r:id="rId35"/>
    <p:sldId id="544" r:id="rId36"/>
    <p:sldId id="547" r:id="rId37"/>
    <p:sldId id="548" r:id="rId38"/>
    <p:sldId id="549" r:id="rId39"/>
    <p:sldId id="550" r:id="rId40"/>
    <p:sldId id="551" r:id="rId41"/>
    <p:sldId id="552" r:id="rId42"/>
    <p:sldId id="380" r:id="rId43"/>
    <p:sldId id="553" r:id="rId44"/>
    <p:sldId id="488" r:id="rId45"/>
    <p:sldId id="564" r:id="rId46"/>
    <p:sldId id="487" r:id="rId47"/>
    <p:sldId id="565" r:id="rId48"/>
    <p:sldId id="566" r:id="rId49"/>
    <p:sldId id="491" r:id="rId50"/>
    <p:sldId id="493" r:id="rId51"/>
    <p:sldId id="494" r:id="rId52"/>
    <p:sldId id="496" r:id="rId53"/>
    <p:sldId id="500" r:id="rId54"/>
    <p:sldId id="506" r:id="rId55"/>
    <p:sldId id="567" r:id="rId56"/>
    <p:sldId id="498" r:id="rId57"/>
    <p:sldId id="502" r:id="rId58"/>
    <p:sldId id="501" r:id="rId59"/>
    <p:sldId id="505" r:id="rId60"/>
    <p:sldId id="507" r:id="rId61"/>
    <p:sldId id="508" r:id="rId62"/>
    <p:sldId id="570" r:id="rId63"/>
    <p:sldId id="569" r:id="rId64"/>
    <p:sldId id="571" r:id="rId65"/>
    <p:sldId id="572" r:id="rId66"/>
    <p:sldId id="573" r:id="rId67"/>
    <p:sldId id="554" r:id="rId68"/>
    <p:sldId id="578" r:id="rId69"/>
    <p:sldId id="579" r:id="rId70"/>
    <p:sldId id="580" r:id="rId71"/>
    <p:sldId id="577" r:id="rId72"/>
    <p:sldId id="521" r:id="rId73"/>
    <p:sldId id="524" r:id="rId74"/>
    <p:sldId id="522" r:id="rId75"/>
    <p:sldId id="555" r:id="rId76"/>
    <p:sldId id="557" r:id="rId77"/>
    <p:sldId id="558" r:id="rId78"/>
    <p:sldId id="561" r:id="rId79"/>
    <p:sldId id="562" r:id="rId80"/>
    <p:sldId id="576" r:id="rId81"/>
    <p:sldId id="352" r:id="rId82"/>
    <p:sldId id="574" r:id="rId83"/>
    <p:sldId id="575" r:id="rId84"/>
    <p:sldId id="581" r:id="rId85"/>
    <p:sldId id="582" r:id="rId86"/>
    <p:sldId id="583" r:id="rId87"/>
    <p:sldId id="584" r:id="rId88"/>
    <p:sldId id="585" r:id="rId89"/>
    <p:sldId id="586" r:id="rId90"/>
    <p:sldId id="587" r:id="rId91"/>
    <p:sldId id="588" r:id="rId92"/>
    <p:sldId id="589" r:id="rId93"/>
    <p:sldId id="590" r:id="rId94"/>
    <p:sldId id="591" r:id="rId95"/>
    <p:sldId id="592" r:id="rId96"/>
    <p:sldId id="440" r:id="rId97"/>
    <p:sldId id="432" r:id="rId98"/>
    <p:sldId id="441" r:id="rId99"/>
    <p:sldId id="450" r:id="rId100"/>
    <p:sldId id="451" r:id="rId101"/>
    <p:sldId id="435" r:id="rId102"/>
    <p:sldId id="452" r:id="rId103"/>
    <p:sldId id="453" r:id="rId104"/>
    <p:sldId id="442" r:id="rId105"/>
    <p:sldId id="454" r:id="rId106"/>
    <p:sldId id="455" r:id="rId107"/>
    <p:sldId id="444" r:id="rId108"/>
    <p:sldId id="446" r:id="rId109"/>
    <p:sldId id="447" r:id="rId110"/>
    <p:sldId id="456" r:id="rId111"/>
    <p:sldId id="445" r:id="rId112"/>
    <p:sldId id="379" r:id="rId113"/>
    <p:sldId id="399" r:id="rId114"/>
    <p:sldId id="387" r:id="rId115"/>
    <p:sldId id="401" r:id="rId116"/>
    <p:sldId id="400"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F5650-6B6F-3D42-9402-6731370CA2D4}"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9D9F5-86DA-A04B-BDC1-E047733BF9FF}" type="slidenum">
              <a:rPr lang="en-US" smtClean="0"/>
              <a:t>‹#›</a:t>
            </a:fld>
            <a:endParaRPr lang="en-US"/>
          </a:p>
        </p:txBody>
      </p:sp>
    </p:spTree>
    <p:extLst>
      <p:ext uri="{BB962C8B-B14F-4D97-AF65-F5344CB8AC3E}">
        <p14:creationId xmlns:p14="http://schemas.microsoft.com/office/powerpoint/2010/main" val="86679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72272-690A-640C-5A6D-53565D25E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7C21C6-DFEB-1C54-F7B9-A968BB2E31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1242BF-20E8-DA70-8864-7ED299FEB08A}"/>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5" name="Footer Placeholder 4">
            <a:extLst>
              <a:ext uri="{FF2B5EF4-FFF2-40B4-BE49-F238E27FC236}">
                <a16:creationId xmlns:a16="http://schemas.microsoft.com/office/drawing/2014/main" id="{0D498EAC-C9C6-EEC4-472A-4A5DFFB23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46E951-1772-8733-2FF7-8D739FFAAC6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018704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DFC28-27D2-D4CF-FAD2-11D7755BF8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C57328-DB75-60CE-87EB-EFE2E1EBC4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75FA8-2CEF-1766-6A77-4B9C851C8643}"/>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5" name="Footer Placeholder 4">
            <a:extLst>
              <a:ext uri="{FF2B5EF4-FFF2-40B4-BE49-F238E27FC236}">
                <a16:creationId xmlns:a16="http://schemas.microsoft.com/office/drawing/2014/main" id="{248A7793-0C06-4BD5-27FD-B65B8DA7DF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CDE0D8-2E9D-A79E-2546-CFB0913E58A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115938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55E84C-59EB-7508-BE51-AAFF902426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515878-107A-DB51-E985-5223E16491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DCDD3-66C8-64F8-50F5-B57429AB864E}"/>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5" name="Footer Placeholder 4">
            <a:extLst>
              <a:ext uri="{FF2B5EF4-FFF2-40B4-BE49-F238E27FC236}">
                <a16:creationId xmlns:a16="http://schemas.microsoft.com/office/drawing/2014/main" id="{ED2934AC-FA44-1880-4C97-AF90EC821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D47C58-7DBF-918E-61A4-EA750AA75A5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5495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FF39-B7F7-D3AD-FBDD-A32997D60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E15255-82CD-A236-9706-5298693E04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E79966-8528-3557-6F7A-92FBF7427749}"/>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5" name="Footer Placeholder 4">
            <a:extLst>
              <a:ext uri="{FF2B5EF4-FFF2-40B4-BE49-F238E27FC236}">
                <a16:creationId xmlns:a16="http://schemas.microsoft.com/office/drawing/2014/main" id="{02D95FCF-5351-FD96-AF3B-4571958145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A0DE2-C43D-CDC2-C77D-A16C945101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220318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13A16-C78F-BE9F-9AED-98A047AE13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AB4FCF-6D3D-9866-5CA8-BF15407BE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282D23-E9AC-7647-6C6B-6FCA7CF335D3}"/>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5" name="Footer Placeholder 4">
            <a:extLst>
              <a:ext uri="{FF2B5EF4-FFF2-40B4-BE49-F238E27FC236}">
                <a16:creationId xmlns:a16="http://schemas.microsoft.com/office/drawing/2014/main" id="{7441F5D4-0D55-2B46-B748-AF943D65D5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A137E-4EC7-FBAA-23E0-B50BDAAA72A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15314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4F9E6-964C-764F-F3CC-80F073B54C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2FEB9A-8BBE-E0ED-4DC9-5BE853339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6C7445-C9F2-1588-214E-75EB31DECB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99398-7B67-754C-204E-0A89CEF14799}"/>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6" name="Footer Placeholder 5">
            <a:extLst>
              <a:ext uri="{FF2B5EF4-FFF2-40B4-BE49-F238E27FC236}">
                <a16:creationId xmlns:a16="http://schemas.microsoft.com/office/drawing/2014/main" id="{41F0B904-F424-8F92-A0DE-20124BA7CE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E15A06-E7EA-1F8E-7C5A-DD7E0D1330CD}"/>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194289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1B791-3590-B35C-93CA-61DCF6B2B3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03105D-6150-AA16-6F86-F5B0A0C796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118448-72B1-955F-81C8-91249AC5E8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EEA8CA-BE5D-CA8F-E9E9-66A553901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C70DBE-9174-E800-4778-765EBA938C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DDDB02-F1B2-82A7-CDD5-0D3920E8EF88}"/>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8" name="Footer Placeholder 7">
            <a:extLst>
              <a:ext uri="{FF2B5EF4-FFF2-40B4-BE49-F238E27FC236}">
                <a16:creationId xmlns:a16="http://schemas.microsoft.com/office/drawing/2014/main" id="{A2AA734C-266F-D32D-9065-D05E0912A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447B6F-A6B6-5C1F-516A-70962E1140C6}"/>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2207474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56938-8D96-24A5-43AB-DDCBD88CE97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1DD6FC-26EA-0FE6-29C4-ED5C483CDDC5}"/>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4" name="Footer Placeholder 3">
            <a:extLst>
              <a:ext uri="{FF2B5EF4-FFF2-40B4-BE49-F238E27FC236}">
                <a16:creationId xmlns:a16="http://schemas.microsoft.com/office/drawing/2014/main" id="{EDEF140F-C54E-A1B2-D381-A782F176EB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090981-7116-3ED4-65AF-15D4DD368DEF}"/>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4222605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7857B2-DF89-E02F-80BD-449F681538A5}"/>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3" name="Footer Placeholder 2">
            <a:extLst>
              <a:ext uri="{FF2B5EF4-FFF2-40B4-BE49-F238E27FC236}">
                <a16:creationId xmlns:a16="http://schemas.microsoft.com/office/drawing/2014/main" id="{03CD00B9-AF2A-1CAB-6705-47B548C33D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A50533-1B2A-4B48-BB4F-895894F4818B}"/>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7647919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E324-97B9-B8B0-48F1-796ACCB278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0435AB-6589-4E7A-7EDB-7373899B3B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056E04-C803-66EB-CAA0-382D9D7966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8FDECA-4FDD-C8A7-0CF3-272C18C23505}"/>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6" name="Footer Placeholder 5">
            <a:extLst>
              <a:ext uri="{FF2B5EF4-FFF2-40B4-BE49-F238E27FC236}">
                <a16:creationId xmlns:a16="http://schemas.microsoft.com/office/drawing/2014/main" id="{185E8423-CBF9-D258-7B6E-6B663DC6AA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F1717-ADBA-BAA4-85BB-87C20DE8FAA1}"/>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3006033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1C5A-7AED-AB6D-0285-C889021821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1A2BF7-7CAE-BB70-C911-36E5D32818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1B692-A994-7ED7-DBFF-6EA47EDA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B607D6-BEA0-98D5-0DA6-98998BA44850}"/>
              </a:ext>
            </a:extLst>
          </p:cNvPr>
          <p:cNvSpPr>
            <a:spLocks noGrp="1"/>
          </p:cNvSpPr>
          <p:nvPr>
            <p:ph type="dt" sz="half" idx="10"/>
          </p:nvPr>
        </p:nvSpPr>
        <p:spPr/>
        <p:txBody>
          <a:bodyPr/>
          <a:lstStyle/>
          <a:p>
            <a:fld id="{0E708CC9-0204-D843-8CC7-FA129E91F094}" type="datetimeFigureOut">
              <a:rPr lang="en-US" smtClean="0"/>
              <a:t>2/20/24</a:t>
            </a:fld>
            <a:endParaRPr lang="en-US"/>
          </a:p>
        </p:txBody>
      </p:sp>
      <p:sp>
        <p:nvSpPr>
          <p:cNvPr id="6" name="Footer Placeholder 5">
            <a:extLst>
              <a:ext uri="{FF2B5EF4-FFF2-40B4-BE49-F238E27FC236}">
                <a16:creationId xmlns:a16="http://schemas.microsoft.com/office/drawing/2014/main" id="{79350900-94AC-3A42-4DCB-344A9188B4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E660E6-2814-BC89-8ED6-BEEFC97D4443}"/>
              </a:ext>
            </a:extLst>
          </p:cNvPr>
          <p:cNvSpPr>
            <a:spLocks noGrp="1"/>
          </p:cNvSpPr>
          <p:nvPr>
            <p:ph type="sldNum" sz="quarter" idx="12"/>
          </p:nvPr>
        </p:nvSpPr>
        <p:spPr/>
        <p:txBody>
          <a:bodyPr/>
          <a:lstStyle/>
          <a:p>
            <a:fld id="{0D228815-4257-8441-B7F2-71A2FC95741D}" type="slidenum">
              <a:rPr lang="en-US" smtClean="0"/>
              <a:t>‹#›</a:t>
            </a:fld>
            <a:endParaRPr lang="en-US"/>
          </a:p>
        </p:txBody>
      </p:sp>
    </p:spTree>
    <p:extLst>
      <p:ext uri="{BB962C8B-B14F-4D97-AF65-F5344CB8AC3E}">
        <p14:creationId xmlns:p14="http://schemas.microsoft.com/office/powerpoint/2010/main" val="1909493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1E17C7-0B55-3CA8-2A92-AD281BDF3A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181989-8A33-2138-84C2-D66FC925B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6B9BD4-D6CC-48E8-A81E-07EA16768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708CC9-0204-D843-8CC7-FA129E91F094}" type="datetimeFigureOut">
              <a:rPr lang="en-US" smtClean="0"/>
              <a:t>2/20/24</a:t>
            </a:fld>
            <a:endParaRPr lang="en-US"/>
          </a:p>
        </p:txBody>
      </p:sp>
      <p:sp>
        <p:nvSpPr>
          <p:cNvPr id="5" name="Footer Placeholder 4">
            <a:extLst>
              <a:ext uri="{FF2B5EF4-FFF2-40B4-BE49-F238E27FC236}">
                <a16:creationId xmlns:a16="http://schemas.microsoft.com/office/drawing/2014/main" id="{ED2928DF-216E-195E-C503-DD92AFF436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3AF5BE-DDB5-5F71-65E9-DDEBD150ED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228815-4257-8441-B7F2-71A2FC95741D}" type="slidenum">
              <a:rPr lang="en-US" smtClean="0"/>
              <a:t>‹#›</a:t>
            </a:fld>
            <a:endParaRPr lang="en-US"/>
          </a:p>
        </p:txBody>
      </p:sp>
    </p:spTree>
    <p:extLst>
      <p:ext uri="{BB962C8B-B14F-4D97-AF65-F5344CB8AC3E}">
        <p14:creationId xmlns:p14="http://schemas.microsoft.com/office/powerpoint/2010/main" val="38868351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1.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2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image" Target="../media/image440.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99.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0B5-B0E6-FAD3-015D-C96E772BC443}"/>
              </a:ext>
            </a:extLst>
          </p:cNvPr>
          <p:cNvSpPr>
            <a:spLocks noGrp="1"/>
          </p:cNvSpPr>
          <p:nvPr>
            <p:ph type="ctrTitle"/>
          </p:nvPr>
        </p:nvSpPr>
        <p:spPr/>
        <p:txBody>
          <a:bodyPr>
            <a:normAutofit fontScale="90000"/>
          </a:bodyPr>
          <a:lstStyle/>
          <a:p>
            <a:r>
              <a:rPr lang="en-US" dirty="0"/>
              <a:t>Inverse Optimal Control in Linearly-Solvable Markov Decision Processes with Delayed Observations</a:t>
            </a:r>
          </a:p>
        </p:txBody>
      </p:sp>
      <p:sp>
        <p:nvSpPr>
          <p:cNvPr id="3" name="Subtitle 2">
            <a:extLst>
              <a:ext uri="{FF2B5EF4-FFF2-40B4-BE49-F238E27FC236}">
                <a16:creationId xmlns:a16="http://schemas.microsoft.com/office/drawing/2014/main" id="{7992AD47-C4D0-D0A5-90F6-D5EB7EF6465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1623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E920B-342D-FBD4-C568-227B13D4106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A648D2C-2FD2-5F79-C4DD-DFB31FBF2AF3}"/>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A3DD03A-70AE-7274-2522-EC431CC44C7E}"/>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8B4DBC6A-73AD-9446-83B2-93C5087A53A2}"/>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A408514-2EED-2ECF-B4B6-2479438C9CBA}"/>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ACD1A4-C39B-B89A-4E43-7CA997A797E6}"/>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43BB8280-CE72-5FD7-B3DD-4E4194E259C0}"/>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4DA3100A-84A9-CC87-2705-F4D226DF47E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5D2CDA6E-B5B6-45ED-B6BB-A697999FF0C4}"/>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7F3B2CD5-D1DB-7886-A5D6-3F4C9C959E2A}"/>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CA1FB38F-5405-DE1A-1D20-08FD759C4DD6}"/>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B3811B5-B370-C8B1-F4F2-484509BE8E12}"/>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613ACAE1-AD06-E2A0-FC94-1A3CC356B13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2613347B-F0A8-F720-4137-1C5D4ECB6E22}"/>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E62957F-928B-3E8C-2817-56B7E1ACF33D}"/>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887C2174-96F8-FE87-29A2-B39A07D6BFF2}"/>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42EABC49-C174-DAD7-5994-8A52C6EB145B}"/>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7F429721-13E4-D0FA-B8F3-748A67989CC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15BE08F6-D5D6-83A4-BFAA-AEDFE2D55A1F}"/>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4EBEE59-EC66-0E84-18C5-25F2D077F82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1E954E1-020B-9144-3E85-C2828F9E8AC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4C874285-B4C2-33BF-A973-59EB79B1D1E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291B32EB-50FB-28AE-B83B-08C18EDFC11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F478CD-78F1-F10E-105D-028031294CD0}"/>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67C95CB-DB42-CFDE-36F4-091D38D7073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ECE494-918A-3065-3D8A-C4C93322D76E}"/>
              </a:ext>
            </a:extLst>
          </p:cNvPr>
          <p:cNvSpPr txBox="1"/>
          <p:nvPr/>
        </p:nvSpPr>
        <p:spPr>
          <a:xfrm>
            <a:off x="3827611" y="4854721"/>
            <a:ext cx="301686" cy="369332"/>
          </a:xfrm>
          <a:prstGeom prst="rect">
            <a:avLst/>
          </a:prstGeom>
          <a:noFill/>
        </p:spPr>
        <p:txBody>
          <a:bodyPr wrap="none" rtlCol="0">
            <a:spAutoFit/>
          </a:bodyPr>
          <a:lstStyle/>
          <a:p>
            <a:r>
              <a:rPr lang="en-US" dirty="0">
                <a:solidFill>
                  <a:srgbClr val="00B0F0"/>
                </a:solidFill>
              </a:rPr>
              <a:t>1</a:t>
            </a:r>
          </a:p>
        </p:txBody>
      </p:sp>
      <p:sp>
        <p:nvSpPr>
          <p:cNvPr id="37" name="TextBox 36">
            <a:extLst>
              <a:ext uri="{FF2B5EF4-FFF2-40B4-BE49-F238E27FC236}">
                <a16:creationId xmlns:a16="http://schemas.microsoft.com/office/drawing/2014/main" id="{43A625D1-AD2C-ED5A-0E49-181DE0CCC08A}"/>
              </a:ext>
            </a:extLst>
          </p:cNvPr>
          <p:cNvSpPr txBox="1"/>
          <p:nvPr/>
        </p:nvSpPr>
        <p:spPr>
          <a:xfrm>
            <a:off x="3559591" y="4481803"/>
            <a:ext cx="593432" cy="369332"/>
          </a:xfrm>
          <a:prstGeom prst="rect">
            <a:avLst/>
          </a:prstGeom>
          <a:noFill/>
        </p:spPr>
        <p:txBody>
          <a:bodyPr wrap="none" rtlCol="0">
            <a:spAutoFit/>
          </a:bodyPr>
          <a:lstStyle/>
          <a:p>
            <a:r>
              <a:rPr lang="en-US" dirty="0">
                <a:solidFill>
                  <a:srgbClr val="00B0F0"/>
                </a:solidFill>
              </a:rPr>
              <a:t>.905</a:t>
            </a:r>
          </a:p>
        </p:txBody>
      </p:sp>
      <p:sp>
        <p:nvSpPr>
          <p:cNvPr id="38" name="TextBox 37">
            <a:extLst>
              <a:ext uri="{FF2B5EF4-FFF2-40B4-BE49-F238E27FC236}">
                <a16:creationId xmlns:a16="http://schemas.microsoft.com/office/drawing/2014/main" id="{8C490428-F54A-C3CF-E8D6-2F4EC9B1D9A3}"/>
              </a:ext>
            </a:extLst>
          </p:cNvPr>
          <p:cNvSpPr txBox="1"/>
          <p:nvPr/>
        </p:nvSpPr>
        <p:spPr>
          <a:xfrm>
            <a:off x="4063681" y="4915555"/>
            <a:ext cx="593432" cy="369332"/>
          </a:xfrm>
          <a:prstGeom prst="rect">
            <a:avLst/>
          </a:prstGeom>
          <a:noFill/>
        </p:spPr>
        <p:txBody>
          <a:bodyPr wrap="none" rtlCol="0">
            <a:spAutoFit/>
          </a:bodyPr>
          <a:lstStyle/>
          <a:p>
            <a:r>
              <a:rPr lang="en-US" dirty="0">
                <a:solidFill>
                  <a:srgbClr val="00B0F0"/>
                </a:solidFill>
              </a:rPr>
              <a:t>.905</a:t>
            </a:r>
          </a:p>
        </p:txBody>
      </p:sp>
      <p:sp>
        <p:nvSpPr>
          <p:cNvPr id="39" name="TextBox 38">
            <a:extLst>
              <a:ext uri="{FF2B5EF4-FFF2-40B4-BE49-F238E27FC236}">
                <a16:creationId xmlns:a16="http://schemas.microsoft.com/office/drawing/2014/main" id="{9E0B987B-E485-2E0B-3B15-097732284920}"/>
              </a:ext>
            </a:extLst>
          </p:cNvPr>
          <p:cNvSpPr txBox="1"/>
          <p:nvPr/>
        </p:nvSpPr>
        <p:spPr>
          <a:xfrm>
            <a:off x="4051959" y="4493528"/>
            <a:ext cx="593432" cy="369332"/>
          </a:xfrm>
          <a:prstGeom prst="rect">
            <a:avLst/>
          </a:prstGeom>
          <a:noFill/>
        </p:spPr>
        <p:txBody>
          <a:bodyPr wrap="none" rtlCol="0">
            <a:spAutoFit/>
          </a:bodyPr>
          <a:lstStyle/>
          <a:p>
            <a:r>
              <a:rPr lang="en-US" dirty="0">
                <a:solidFill>
                  <a:srgbClr val="00B0F0"/>
                </a:solidFill>
              </a:rPr>
              <a:t>.905</a:t>
            </a:r>
          </a:p>
        </p:txBody>
      </p:sp>
      <p:sp>
        <p:nvSpPr>
          <p:cNvPr id="40" name="TextBox 39">
            <a:extLst>
              <a:ext uri="{FF2B5EF4-FFF2-40B4-BE49-F238E27FC236}">
                <a16:creationId xmlns:a16="http://schemas.microsoft.com/office/drawing/2014/main" id="{CB0D2170-9A48-CA0D-75DD-7EDC7A965CB8}"/>
              </a:ext>
            </a:extLst>
          </p:cNvPr>
          <p:cNvSpPr txBox="1"/>
          <p:nvPr/>
        </p:nvSpPr>
        <p:spPr>
          <a:xfrm>
            <a:off x="3559594" y="4012886"/>
            <a:ext cx="593432" cy="369332"/>
          </a:xfrm>
          <a:prstGeom prst="rect">
            <a:avLst/>
          </a:prstGeom>
          <a:noFill/>
        </p:spPr>
        <p:txBody>
          <a:bodyPr wrap="none" rtlCol="0">
            <a:spAutoFit/>
          </a:bodyPr>
          <a:lstStyle/>
          <a:p>
            <a:r>
              <a:rPr lang="en-US" dirty="0">
                <a:solidFill>
                  <a:srgbClr val="00B0F0"/>
                </a:solidFill>
              </a:rPr>
              <a:t>.135</a:t>
            </a:r>
          </a:p>
        </p:txBody>
      </p:sp>
      <p:sp>
        <p:nvSpPr>
          <p:cNvPr id="42" name="TextBox 41">
            <a:extLst>
              <a:ext uri="{FF2B5EF4-FFF2-40B4-BE49-F238E27FC236}">
                <a16:creationId xmlns:a16="http://schemas.microsoft.com/office/drawing/2014/main" id="{CA670034-535D-A0A3-AE4D-B57458BA0669}"/>
              </a:ext>
            </a:extLst>
          </p:cNvPr>
          <p:cNvSpPr txBox="1"/>
          <p:nvPr/>
        </p:nvSpPr>
        <p:spPr>
          <a:xfrm>
            <a:off x="4087130" y="4024610"/>
            <a:ext cx="593432" cy="369332"/>
          </a:xfrm>
          <a:prstGeom prst="rect">
            <a:avLst/>
          </a:prstGeom>
          <a:noFill/>
        </p:spPr>
        <p:txBody>
          <a:bodyPr wrap="none" rtlCol="0">
            <a:spAutoFit/>
          </a:bodyPr>
          <a:lstStyle/>
          <a:p>
            <a:r>
              <a:rPr lang="en-US" dirty="0">
                <a:solidFill>
                  <a:srgbClr val="00B0F0"/>
                </a:solidFill>
              </a:rPr>
              <a:t>.135</a:t>
            </a:r>
          </a:p>
        </p:txBody>
      </p:sp>
      <p:sp>
        <p:nvSpPr>
          <p:cNvPr id="43" name="TextBox 42">
            <a:extLst>
              <a:ext uri="{FF2B5EF4-FFF2-40B4-BE49-F238E27FC236}">
                <a16:creationId xmlns:a16="http://schemas.microsoft.com/office/drawing/2014/main" id="{320792DA-EDDA-70E0-0EA2-2A6B93B7387A}"/>
              </a:ext>
            </a:extLst>
          </p:cNvPr>
          <p:cNvSpPr txBox="1"/>
          <p:nvPr/>
        </p:nvSpPr>
        <p:spPr>
          <a:xfrm>
            <a:off x="4579497" y="4012888"/>
            <a:ext cx="593432" cy="369332"/>
          </a:xfrm>
          <a:prstGeom prst="rect">
            <a:avLst/>
          </a:prstGeom>
          <a:noFill/>
        </p:spPr>
        <p:txBody>
          <a:bodyPr wrap="none" rtlCol="0">
            <a:spAutoFit/>
          </a:bodyPr>
          <a:lstStyle/>
          <a:p>
            <a:r>
              <a:rPr lang="en-US" dirty="0">
                <a:solidFill>
                  <a:srgbClr val="00B0F0"/>
                </a:solidFill>
              </a:rPr>
              <a:t>.819</a:t>
            </a:r>
          </a:p>
        </p:txBody>
      </p:sp>
      <p:sp>
        <p:nvSpPr>
          <p:cNvPr id="44" name="TextBox 43">
            <a:extLst>
              <a:ext uri="{FF2B5EF4-FFF2-40B4-BE49-F238E27FC236}">
                <a16:creationId xmlns:a16="http://schemas.microsoft.com/office/drawing/2014/main" id="{491F2270-0A53-CD12-91DF-7F9FFF05FE89}"/>
              </a:ext>
            </a:extLst>
          </p:cNvPr>
          <p:cNvSpPr txBox="1"/>
          <p:nvPr/>
        </p:nvSpPr>
        <p:spPr>
          <a:xfrm>
            <a:off x="5095310" y="4024612"/>
            <a:ext cx="593432" cy="369332"/>
          </a:xfrm>
          <a:prstGeom prst="rect">
            <a:avLst/>
          </a:prstGeom>
          <a:noFill/>
        </p:spPr>
        <p:txBody>
          <a:bodyPr wrap="none" rtlCol="0">
            <a:spAutoFit/>
          </a:bodyPr>
          <a:lstStyle/>
          <a:p>
            <a:r>
              <a:rPr lang="en-US" dirty="0">
                <a:solidFill>
                  <a:srgbClr val="00B0F0"/>
                </a:solidFill>
              </a:rPr>
              <a:t>.135</a:t>
            </a:r>
          </a:p>
        </p:txBody>
      </p:sp>
      <p:sp>
        <p:nvSpPr>
          <p:cNvPr id="45" name="TextBox 44">
            <a:extLst>
              <a:ext uri="{FF2B5EF4-FFF2-40B4-BE49-F238E27FC236}">
                <a16:creationId xmlns:a16="http://schemas.microsoft.com/office/drawing/2014/main" id="{936173B5-14D1-2B35-758D-9C9627098021}"/>
              </a:ext>
            </a:extLst>
          </p:cNvPr>
          <p:cNvSpPr txBox="1"/>
          <p:nvPr/>
        </p:nvSpPr>
        <p:spPr>
          <a:xfrm>
            <a:off x="4579499" y="4493533"/>
            <a:ext cx="593432" cy="369332"/>
          </a:xfrm>
          <a:prstGeom prst="rect">
            <a:avLst/>
          </a:prstGeom>
          <a:noFill/>
        </p:spPr>
        <p:txBody>
          <a:bodyPr wrap="none" rtlCol="0">
            <a:spAutoFit/>
          </a:bodyPr>
          <a:lstStyle/>
          <a:p>
            <a:r>
              <a:rPr lang="en-US" dirty="0">
                <a:solidFill>
                  <a:srgbClr val="00B0F0"/>
                </a:solidFill>
              </a:rPr>
              <a:t>.819</a:t>
            </a:r>
          </a:p>
        </p:txBody>
      </p:sp>
      <p:sp>
        <p:nvSpPr>
          <p:cNvPr id="46" name="TextBox 45">
            <a:extLst>
              <a:ext uri="{FF2B5EF4-FFF2-40B4-BE49-F238E27FC236}">
                <a16:creationId xmlns:a16="http://schemas.microsoft.com/office/drawing/2014/main" id="{E274D97E-1FF0-B628-8A6F-DC15613F5703}"/>
              </a:ext>
            </a:extLst>
          </p:cNvPr>
          <p:cNvSpPr txBox="1"/>
          <p:nvPr/>
        </p:nvSpPr>
        <p:spPr>
          <a:xfrm>
            <a:off x="4579500" y="4927285"/>
            <a:ext cx="593432" cy="369332"/>
          </a:xfrm>
          <a:prstGeom prst="rect">
            <a:avLst/>
          </a:prstGeom>
          <a:noFill/>
        </p:spPr>
        <p:txBody>
          <a:bodyPr wrap="none" rtlCol="0">
            <a:spAutoFit/>
          </a:bodyPr>
          <a:lstStyle/>
          <a:p>
            <a:r>
              <a:rPr lang="en-US" dirty="0">
                <a:solidFill>
                  <a:srgbClr val="00B0F0"/>
                </a:solidFill>
              </a:rPr>
              <a:t>.819</a:t>
            </a:r>
          </a:p>
        </p:txBody>
      </p:sp>
      <p:sp>
        <p:nvSpPr>
          <p:cNvPr id="47" name="TextBox 46">
            <a:extLst>
              <a:ext uri="{FF2B5EF4-FFF2-40B4-BE49-F238E27FC236}">
                <a16:creationId xmlns:a16="http://schemas.microsoft.com/office/drawing/2014/main" id="{A11D18B2-AFAB-EC7F-3120-B03ACEB83DEB}"/>
              </a:ext>
            </a:extLst>
          </p:cNvPr>
          <p:cNvSpPr txBox="1"/>
          <p:nvPr/>
        </p:nvSpPr>
        <p:spPr>
          <a:xfrm>
            <a:off x="5107036" y="4950732"/>
            <a:ext cx="593432" cy="369332"/>
          </a:xfrm>
          <a:prstGeom prst="rect">
            <a:avLst/>
          </a:prstGeom>
          <a:noFill/>
        </p:spPr>
        <p:txBody>
          <a:bodyPr wrap="none" rtlCol="0">
            <a:spAutoFit/>
          </a:bodyPr>
          <a:lstStyle/>
          <a:p>
            <a:r>
              <a:rPr lang="en-US" dirty="0">
                <a:solidFill>
                  <a:srgbClr val="00B0F0"/>
                </a:solidFill>
              </a:rPr>
              <a:t>.670</a:t>
            </a:r>
          </a:p>
        </p:txBody>
      </p:sp>
      <p:sp>
        <p:nvSpPr>
          <p:cNvPr id="48" name="TextBox 47">
            <a:extLst>
              <a:ext uri="{FF2B5EF4-FFF2-40B4-BE49-F238E27FC236}">
                <a16:creationId xmlns:a16="http://schemas.microsoft.com/office/drawing/2014/main" id="{B92E1AB2-1BA0-257F-82D1-F62ED5C49936}"/>
              </a:ext>
            </a:extLst>
          </p:cNvPr>
          <p:cNvSpPr txBox="1"/>
          <p:nvPr/>
        </p:nvSpPr>
        <p:spPr>
          <a:xfrm>
            <a:off x="5095314" y="4458367"/>
            <a:ext cx="593432" cy="369332"/>
          </a:xfrm>
          <a:prstGeom prst="rect">
            <a:avLst/>
          </a:prstGeom>
          <a:noFill/>
        </p:spPr>
        <p:txBody>
          <a:bodyPr wrap="none" rtlCol="0">
            <a:spAutoFit/>
          </a:bodyPr>
          <a:lstStyle/>
          <a:p>
            <a:r>
              <a:rPr lang="en-US" dirty="0">
                <a:solidFill>
                  <a:srgbClr val="00B0F0"/>
                </a:solidFill>
              </a:rPr>
              <a:t>.135</a:t>
            </a:r>
          </a:p>
        </p:txBody>
      </p:sp>
      <p:sp>
        <p:nvSpPr>
          <p:cNvPr id="49" name="TextBox 48">
            <a:extLst>
              <a:ext uri="{FF2B5EF4-FFF2-40B4-BE49-F238E27FC236}">
                <a16:creationId xmlns:a16="http://schemas.microsoft.com/office/drawing/2014/main" id="{6D14AF26-9F9A-BCAD-31D2-01F7D3B55030}"/>
              </a:ext>
            </a:extLst>
          </p:cNvPr>
          <p:cNvSpPr txBox="1"/>
          <p:nvPr/>
        </p:nvSpPr>
        <p:spPr>
          <a:xfrm>
            <a:off x="5634570" y="4939002"/>
            <a:ext cx="593432" cy="369332"/>
          </a:xfrm>
          <a:prstGeom prst="rect">
            <a:avLst/>
          </a:prstGeom>
          <a:noFill/>
        </p:spPr>
        <p:txBody>
          <a:bodyPr wrap="none" rtlCol="0">
            <a:spAutoFit/>
          </a:bodyPr>
          <a:lstStyle/>
          <a:p>
            <a:r>
              <a:rPr lang="en-US" dirty="0">
                <a:solidFill>
                  <a:srgbClr val="00B0F0"/>
                </a:solidFill>
              </a:rPr>
              <a:t>.607</a:t>
            </a:r>
          </a:p>
        </p:txBody>
      </p:sp>
      <p:sp>
        <p:nvSpPr>
          <p:cNvPr id="50" name="TextBox 49">
            <a:extLst>
              <a:ext uri="{FF2B5EF4-FFF2-40B4-BE49-F238E27FC236}">
                <a16:creationId xmlns:a16="http://schemas.microsoft.com/office/drawing/2014/main" id="{7C1E5148-856E-284E-1BD7-CA5A9ED17B39}"/>
              </a:ext>
            </a:extLst>
          </p:cNvPr>
          <p:cNvSpPr txBox="1"/>
          <p:nvPr/>
        </p:nvSpPr>
        <p:spPr>
          <a:xfrm>
            <a:off x="5693186" y="4481806"/>
            <a:ext cx="476412" cy="369332"/>
          </a:xfrm>
          <a:prstGeom prst="rect">
            <a:avLst/>
          </a:prstGeom>
          <a:noFill/>
        </p:spPr>
        <p:txBody>
          <a:bodyPr wrap="none" rtlCol="0">
            <a:spAutoFit/>
          </a:bodyPr>
          <a:lstStyle/>
          <a:p>
            <a:r>
              <a:rPr lang="en-US" dirty="0">
                <a:solidFill>
                  <a:srgbClr val="00B0F0"/>
                </a:solidFill>
              </a:rPr>
              <a:t>.05</a:t>
            </a:r>
          </a:p>
        </p:txBody>
      </p:sp>
      <p:sp>
        <p:nvSpPr>
          <p:cNvPr id="51" name="TextBox 50">
            <a:extLst>
              <a:ext uri="{FF2B5EF4-FFF2-40B4-BE49-F238E27FC236}">
                <a16:creationId xmlns:a16="http://schemas.microsoft.com/office/drawing/2014/main" id="{454CA645-1AE2-C673-5FDE-420FC499D1AD}"/>
              </a:ext>
            </a:extLst>
          </p:cNvPr>
          <p:cNvSpPr txBox="1"/>
          <p:nvPr/>
        </p:nvSpPr>
        <p:spPr>
          <a:xfrm>
            <a:off x="5657726" y="3941573"/>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52" name="TextBox 51">
            <a:extLst>
              <a:ext uri="{FF2B5EF4-FFF2-40B4-BE49-F238E27FC236}">
                <a16:creationId xmlns:a16="http://schemas.microsoft.com/office/drawing/2014/main" id="{29A8398A-A304-9A27-A28A-A8CE386F7407}"/>
              </a:ext>
            </a:extLst>
          </p:cNvPr>
          <p:cNvSpPr txBox="1"/>
          <p:nvPr/>
        </p:nvSpPr>
        <p:spPr>
          <a:xfrm>
            <a:off x="6173832" y="40363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3" name="TextBox 52">
            <a:extLst>
              <a:ext uri="{FF2B5EF4-FFF2-40B4-BE49-F238E27FC236}">
                <a16:creationId xmlns:a16="http://schemas.microsoft.com/office/drawing/2014/main" id="{7DED59F4-9466-898F-79B4-9473D6E8A5A5}"/>
              </a:ext>
            </a:extLst>
          </p:cNvPr>
          <p:cNvSpPr txBox="1"/>
          <p:nvPr/>
        </p:nvSpPr>
        <p:spPr>
          <a:xfrm>
            <a:off x="6713091" y="4024613"/>
            <a:ext cx="593432" cy="369332"/>
          </a:xfrm>
          <a:prstGeom prst="rect">
            <a:avLst/>
          </a:prstGeom>
          <a:noFill/>
        </p:spPr>
        <p:txBody>
          <a:bodyPr wrap="none" rtlCol="0">
            <a:spAutoFit/>
          </a:bodyPr>
          <a:lstStyle/>
          <a:p>
            <a:r>
              <a:rPr lang="en-US" dirty="0">
                <a:solidFill>
                  <a:srgbClr val="00B0F0"/>
                </a:solidFill>
              </a:rPr>
              <a:t>.135</a:t>
            </a:r>
          </a:p>
        </p:txBody>
      </p:sp>
      <p:sp>
        <p:nvSpPr>
          <p:cNvPr id="54" name="TextBox 53">
            <a:extLst>
              <a:ext uri="{FF2B5EF4-FFF2-40B4-BE49-F238E27FC236}">
                <a16:creationId xmlns:a16="http://schemas.microsoft.com/office/drawing/2014/main" id="{676D7F1F-5861-8B52-C169-326635B2D0F9}"/>
              </a:ext>
            </a:extLst>
          </p:cNvPr>
          <p:cNvSpPr txBox="1"/>
          <p:nvPr/>
        </p:nvSpPr>
        <p:spPr>
          <a:xfrm>
            <a:off x="6173834" y="45052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55" name="TextBox 54">
            <a:extLst>
              <a:ext uri="{FF2B5EF4-FFF2-40B4-BE49-F238E27FC236}">
                <a16:creationId xmlns:a16="http://schemas.microsoft.com/office/drawing/2014/main" id="{04D01096-F603-CBA4-3E4C-6C9B72DE6950}"/>
              </a:ext>
            </a:extLst>
          </p:cNvPr>
          <p:cNvSpPr txBox="1"/>
          <p:nvPr/>
        </p:nvSpPr>
        <p:spPr>
          <a:xfrm>
            <a:off x="6185558" y="4927286"/>
            <a:ext cx="593432" cy="369332"/>
          </a:xfrm>
          <a:prstGeom prst="rect">
            <a:avLst/>
          </a:prstGeom>
          <a:noFill/>
        </p:spPr>
        <p:txBody>
          <a:bodyPr wrap="none" rtlCol="0">
            <a:spAutoFit/>
          </a:bodyPr>
          <a:lstStyle/>
          <a:p>
            <a:r>
              <a:rPr lang="en-US" dirty="0">
                <a:solidFill>
                  <a:srgbClr val="00B0F0"/>
                </a:solidFill>
              </a:rPr>
              <a:t>.368</a:t>
            </a:r>
          </a:p>
        </p:txBody>
      </p:sp>
      <p:sp>
        <p:nvSpPr>
          <p:cNvPr id="56" name="TextBox 55">
            <a:extLst>
              <a:ext uri="{FF2B5EF4-FFF2-40B4-BE49-F238E27FC236}">
                <a16:creationId xmlns:a16="http://schemas.microsoft.com/office/drawing/2014/main" id="{357686AB-93A9-D9C8-1FAF-D47E1EB839AB}"/>
              </a:ext>
            </a:extLst>
          </p:cNvPr>
          <p:cNvSpPr txBox="1"/>
          <p:nvPr/>
        </p:nvSpPr>
        <p:spPr>
          <a:xfrm>
            <a:off x="6724817" y="4927287"/>
            <a:ext cx="593432" cy="369332"/>
          </a:xfrm>
          <a:prstGeom prst="rect">
            <a:avLst/>
          </a:prstGeom>
          <a:noFill/>
        </p:spPr>
        <p:txBody>
          <a:bodyPr wrap="none" rtlCol="0">
            <a:spAutoFit/>
          </a:bodyPr>
          <a:lstStyle/>
          <a:p>
            <a:r>
              <a:rPr lang="en-US" dirty="0">
                <a:solidFill>
                  <a:srgbClr val="00B0F0"/>
                </a:solidFill>
              </a:rPr>
              <a:t>.135</a:t>
            </a:r>
          </a:p>
        </p:txBody>
      </p:sp>
      <p:sp>
        <p:nvSpPr>
          <p:cNvPr id="57" name="TextBox 56">
            <a:extLst>
              <a:ext uri="{FF2B5EF4-FFF2-40B4-BE49-F238E27FC236}">
                <a16:creationId xmlns:a16="http://schemas.microsoft.com/office/drawing/2014/main" id="{63030DD4-0A1C-B848-CBFD-38DEB2030281}"/>
              </a:ext>
            </a:extLst>
          </p:cNvPr>
          <p:cNvSpPr txBox="1"/>
          <p:nvPr/>
        </p:nvSpPr>
        <p:spPr>
          <a:xfrm>
            <a:off x="6701372" y="4470091"/>
            <a:ext cx="593432" cy="369332"/>
          </a:xfrm>
          <a:prstGeom prst="rect">
            <a:avLst/>
          </a:prstGeom>
          <a:noFill/>
        </p:spPr>
        <p:txBody>
          <a:bodyPr wrap="none" rtlCol="0">
            <a:spAutoFit/>
          </a:bodyPr>
          <a:lstStyle/>
          <a:p>
            <a:r>
              <a:rPr lang="en-US" dirty="0">
                <a:solidFill>
                  <a:srgbClr val="00B0F0"/>
                </a:solidFill>
              </a:rPr>
              <a:t>.135</a:t>
            </a:r>
          </a:p>
        </p:txBody>
      </p:sp>
      <p:sp>
        <p:nvSpPr>
          <p:cNvPr id="58" name="TextBox 57">
            <a:extLst>
              <a:ext uri="{FF2B5EF4-FFF2-40B4-BE49-F238E27FC236}">
                <a16:creationId xmlns:a16="http://schemas.microsoft.com/office/drawing/2014/main" id="{445B3C0D-534E-50B0-41CE-0B7B02537A80}"/>
              </a:ext>
            </a:extLst>
          </p:cNvPr>
          <p:cNvSpPr txBox="1"/>
          <p:nvPr/>
        </p:nvSpPr>
        <p:spPr>
          <a:xfrm>
            <a:off x="7322691" y="492728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59" name="TextBox 58">
            <a:extLst>
              <a:ext uri="{FF2B5EF4-FFF2-40B4-BE49-F238E27FC236}">
                <a16:creationId xmlns:a16="http://schemas.microsoft.com/office/drawing/2014/main" id="{71EE1E76-60DD-6FDA-7242-F99A67E578A0}"/>
              </a:ext>
            </a:extLst>
          </p:cNvPr>
          <p:cNvSpPr txBox="1"/>
          <p:nvPr/>
        </p:nvSpPr>
        <p:spPr>
          <a:xfrm>
            <a:off x="7322692" y="44935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0" name="TextBox 59">
            <a:extLst>
              <a:ext uri="{FF2B5EF4-FFF2-40B4-BE49-F238E27FC236}">
                <a16:creationId xmlns:a16="http://schemas.microsoft.com/office/drawing/2014/main" id="{51E265B9-440B-586D-52D6-61DFF987502E}"/>
              </a:ext>
            </a:extLst>
          </p:cNvPr>
          <p:cNvSpPr txBox="1"/>
          <p:nvPr/>
        </p:nvSpPr>
        <p:spPr>
          <a:xfrm>
            <a:off x="7299248" y="40246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61" name="TextBox 60">
            <a:extLst>
              <a:ext uri="{FF2B5EF4-FFF2-40B4-BE49-F238E27FC236}">
                <a16:creationId xmlns:a16="http://schemas.microsoft.com/office/drawing/2014/main" id="{87553A60-BF4C-113F-860D-48C3E60048A7}"/>
              </a:ext>
            </a:extLst>
          </p:cNvPr>
          <p:cNvSpPr txBox="1"/>
          <p:nvPr/>
        </p:nvSpPr>
        <p:spPr>
          <a:xfrm>
            <a:off x="7744723" y="402461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3" name="TextBox 62">
            <a:extLst>
              <a:ext uri="{FF2B5EF4-FFF2-40B4-BE49-F238E27FC236}">
                <a16:creationId xmlns:a16="http://schemas.microsoft.com/office/drawing/2014/main" id="{B98A39CD-7961-94FD-27A3-947D9427AB10}"/>
              </a:ext>
            </a:extLst>
          </p:cNvPr>
          <p:cNvSpPr txBox="1"/>
          <p:nvPr/>
        </p:nvSpPr>
        <p:spPr>
          <a:xfrm>
            <a:off x="7721279" y="4493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64" name="TextBox 63">
            <a:extLst>
              <a:ext uri="{FF2B5EF4-FFF2-40B4-BE49-F238E27FC236}">
                <a16:creationId xmlns:a16="http://schemas.microsoft.com/office/drawing/2014/main" id="{82907C94-D84B-AF64-AF87-468416B81D07}"/>
              </a:ext>
            </a:extLst>
          </p:cNvPr>
          <p:cNvSpPr txBox="1"/>
          <p:nvPr/>
        </p:nvSpPr>
        <p:spPr>
          <a:xfrm>
            <a:off x="7709557" y="49155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6" name="TextBox 75">
            <a:extLst>
              <a:ext uri="{FF2B5EF4-FFF2-40B4-BE49-F238E27FC236}">
                <a16:creationId xmlns:a16="http://schemas.microsoft.com/office/drawing/2014/main" id="{1D3E6811-EE91-A498-DE7D-5BCC30F27F66}"/>
              </a:ext>
            </a:extLst>
          </p:cNvPr>
          <p:cNvSpPr txBox="1"/>
          <p:nvPr/>
        </p:nvSpPr>
        <p:spPr>
          <a:xfrm>
            <a:off x="3628726" y="3458661"/>
            <a:ext cx="593432" cy="646331"/>
          </a:xfrm>
          <a:prstGeom prst="rect">
            <a:avLst/>
          </a:prstGeom>
          <a:noFill/>
        </p:spPr>
        <p:txBody>
          <a:bodyPr wrap="none" rtlCol="0">
            <a:spAutoFit/>
          </a:bodyPr>
          <a:lstStyle/>
          <a:p>
            <a:r>
              <a:rPr lang="en-US" dirty="0">
                <a:solidFill>
                  <a:srgbClr val="00B0F0"/>
                </a:solidFill>
              </a:rPr>
              <a:t>.007</a:t>
            </a:r>
          </a:p>
          <a:p>
            <a:endParaRPr lang="en-US" dirty="0">
              <a:solidFill>
                <a:schemeClr val="accent2"/>
              </a:solidFill>
            </a:endParaRPr>
          </a:p>
        </p:txBody>
      </p:sp>
      <p:sp>
        <p:nvSpPr>
          <p:cNvPr id="77" name="TextBox 76">
            <a:extLst>
              <a:ext uri="{FF2B5EF4-FFF2-40B4-BE49-F238E27FC236}">
                <a16:creationId xmlns:a16="http://schemas.microsoft.com/office/drawing/2014/main" id="{F97A4399-22FD-0E79-7624-DB42F5902B5A}"/>
              </a:ext>
            </a:extLst>
          </p:cNvPr>
          <p:cNvSpPr txBox="1"/>
          <p:nvPr/>
        </p:nvSpPr>
        <p:spPr>
          <a:xfrm>
            <a:off x="3547869" y="311020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78" name="TextBox 77">
            <a:extLst>
              <a:ext uri="{FF2B5EF4-FFF2-40B4-BE49-F238E27FC236}">
                <a16:creationId xmlns:a16="http://schemas.microsoft.com/office/drawing/2014/main" id="{3F52E1FA-FDE1-8D40-F52C-8DE74F42D013}"/>
              </a:ext>
            </a:extLst>
          </p:cNvPr>
          <p:cNvSpPr txBox="1"/>
          <p:nvPr/>
        </p:nvSpPr>
        <p:spPr>
          <a:xfrm>
            <a:off x="4145743" y="3579124"/>
            <a:ext cx="476412" cy="369332"/>
          </a:xfrm>
          <a:prstGeom prst="rect">
            <a:avLst/>
          </a:prstGeom>
          <a:noFill/>
        </p:spPr>
        <p:txBody>
          <a:bodyPr wrap="none" rtlCol="0">
            <a:spAutoFit/>
          </a:bodyPr>
          <a:lstStyle/>
          <a:p>
            <a:r>
              <a:rPr lang="en-US" dirty="0">
                <a:solidFill>
                  <a:srgbClr val="00B0F0"/>
                </a:solidFill>
              </a:rPr>
              <a:t>.05</a:t>
            </a:r>
          </a:p>
        </p:txBody>
      </p:sp>
      <p:sp>
        <p:nvSpPr>
          <p:cNvPr id="79" name="TextBox 78">
            <a:extLst>
              <a:ext uri="{FF2B5EF4-FFF2-40B4-BE49-F238E27FC236}">
                <a16:creationId xmlns:a16="http://schemas.microsoft.com/office/drawing/2014/main" id="{FD6A34BB-1CF8-CACA-73A8-DB36747FADC9}"/>
              </a:ext>
            </a:extLst>
          </p:cNvPr>
          <p:cNvSpPr txBox="1"/>
          <p:nvPr/>
        </p:nvSpPr>
        <p:spPr>
          <a:xfrm>
            <a:off x="4145744" y="30984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80" name="TextBox 79">
            <a:extLst>
              <a:ext uri="{FF2B5EF4-FFF2-40B4-BE49-F238E27FC236}">
                <a16:creationId xmlns:a16="http://schemas.microsoft.com/office/drawing/2014/main" id="{4F67742D-546E-F1EB-F668-137FF66822BE}"/>
              </a:ext>
            </a:extLst>
          </p:cNvPr>
          <p:cNvSpPr txBox="1"/>
          <p:nvPr/>
        </p:nvSpPr>
        <p:spPr>
          <a:xfrm>
            <a:off x="3524426" y="2653009"/>
            <a:ext cx="593432" cy="369332"/>
          </a:xfrm>
          <a:prstGeom prst="rect">
            <a:avLst/>
          </a:prstGeom>
          <a:noFill/>
        </p:spPr>
        <p:txBody>
          <a:bodyPr wrap="none" rtlCol="0">
            <a:spAutoFit/>
          </a:bodyPr>
          <a:lstStyle/>
          <a:p>
            <a:r>
              <a:rPr lang="en-US" dirty="0">
                <a:solidFill>
                  <a:srgbClr val="00B0F0"/>
                </a:solidFill>
              </a:rPr>
              <a:t>.368</a:t>
            </a:r>
          </a:p>
        </p:txBody>
      </p:sp>
      <p:sp>
        <p:nvSpPr>
          <p:cNvPr id="81" name="TextBox 80">
            <a:extLst>
              <a:ext uri="{FF2B5EF4-FFF2-40B4-BE49-F238E27FC236}">
                <a16:creationId xmlns:a16="http://schemas.microsoft.com/office/drawing/2014/main" id="{CBA01A28-5842-3C82-126E-011E8C1FEFF2}"/>
              </a:ext>
            </a:extLst>
          </p:cNvPr>
          <p:cNvSpPr txBox="1"/>
          <p:nvPr/>
        </p:nvSpPr>
        <p:spPr>
          <a:xfrm>
            <a:off x="4063685" y="2653010"/>
            <a:ext cx="593432" cy="369332"/>
          </a:xfrm>
          <a:prstGeom prst="rect">
            <a:avLst/>
          </a:prstGeom>
          <a:noFill/>
        </p:spPr>
        <p:txBody>
          <a:bodyPr wrap="none" rtlCol="0">
            <a:spAutoFit/>
          </a:bodyPr>
          <a:lstStyle/>
          <a:p>
            <a:r>
              <a:rPr lang="en-US" dirty="0">
                <a:solidFill>
                  <a:srgbClr val="00B0F0"/>
                </a:solidFill>
              </a:rPr>
              <a:t>.368</a:t>
            </a:r>
          </a:p>
        </p:txBody>
      </p:sp>
      <p:sp>
        <p:nvSpPr>
          <p:cNvPr id="82" name="TextBox 81">
            <a:extLst>
              <a:ext uri="{FF2B5EF4-FFF2-40B4-BE49-F238E27FC236}">
                <a16:creationId xmlns:a16="http://schemas.microsoft.com/office/drawing/2014/main" id="{68474F86-FECC-8375-246A-E0B7BDF77D18}"/>
              </a:ext>
            </a:extLst>
          </p:cNvPr>
          <p:cNvSpPr txBox="1"/>
          <p:nvPr/>
        </p:nvSpPr>
        <p:spPr>
          <a:xfrm>
            <a:off x="4579498" y="2653011"/>
            <a:ext cx="593432" cy="369332"/>
          </a:xfrm>
          <a:prstGeom prst="rect">
            <a:avLst/>
          </a:prstGeom>
          <a:noFill/>
        </p:spPr>
        <p:txBody>
          <a:bodyPr wrap="none" rtlCol="0">
            <a:spAutoFit/>
          </a:bodyPr>
          <a:lstStyle/>
          <a:p>
            <a:r>
              <a:rPr lang="en-US" dirty="0">
                <a:solidFill>
                  <a:srgbClr val="00B0F0"/>
                </a:solidFill>
              </a:rPr>
              <a:t>.368</a:t>
            </a:r>
          </a:p>
        </p:txBody>
      </p:sp>
      <p:sp>
        <p:nvSpPr>
          <p:cNvPr id="83" name="TextBox 82">
            <a:extLst>
              <a:ext uri="{FF2B5EF4-FFF2-40B4-BE49-F238E27FC236}">
                <a16:creationId xmlns:a16="http://schemas.microsoft.com/office/drawing/2014/main" id="{93AC8CB3-3750-25C4-34B9-25912E425BF5}"/>
              </a:ext>
            </a:extLst>
          </p:cNvPr>
          <p:cNvSpPr txBox="1"/>
          <p:nvPr/>
        </p:nvSpPr>
        <p:spPr>
          <a:xfrm>
            <a:off x="5107034" y="2653012"/>
            <a:ext cx="593432" cy="369332"/>
          </a:xfrm>
          <a:prstGeom prst="rect">
            <a:avLst/>
          </a:prstGeom>
          <a:noFill/>
        </p:spPr>
        <p:txBody>
          <a:bodyPr wrap="none" rtlCol="0">
            <a:spAutoFit/>
          </a:bodyPr>
          <a:lstStyle/>
          <a:p>
            <a:r>
              <a:rPr lang="en-US" dirty="0">
                <a:solidFill>
                  <a:srgbClr val="00B0F0"/>
                </a:solidFill>
              </a:rPr>
              <a:t>.368</a:t>
            </a:r>
          </a:p>
        </p:txBody>
      </p:sp>
      <p:sp>
        <p:nvSpPr>
          <p:cNvPr id="84" name="TextBox 83">
            <a:extLst>
              <a:ext uri="{FF2B5EF4-FFF2-40B4-BE49-F238E27FC236}">
                <a16:creationId xmlns:a16="http://schemas.microsoft.com/office/drawing/2014/main" id="{3DA6C70D-B66F-F2ED-4C49-E20931993BAD}"/>
              </a:ext>
            </a:extLst>
          </p:cNvPr>
          <p:cNvSpPr txBox="1"/>
          <p:nvPr/>
        </p:nvSpPr>
        <p:spPr>
          <a:xfrm>
            <a:off x="4567777" y="3110210"/>
            <a:ext cx="593432" cy="369332"/>
          </a:xfrm>
          <a:prstGeom prst="rect">
            <a:avLst/>
          </a:prstGeom>
          <a:noFill/>
        </p:spPr>
        <p:txBody>
          <a:bodyPr wrap="none" rtlCol="0">
            <a:spAutoFit/>
          </a:bodyPr>
          <a:lstStyle/>
          <a:p>
            <a:r>
              <a:rPr lang="en-US" dirty="0">
                <a:solidFill>
                  <a:srgbClr val="00B0F0"/>
                </a:solidFill>
              </a:rPr>
              <a:t>.368</a:t>
            </a:r>
          </a:p>
        </p:txBody>
      </p:sp>
      <p:sp>
        <p:nvSpPr>
          <p:cNvPr id="85" name="TextBox 84">
            <a:extLst>
              <a:ext uri="{FF2B5EF4-FFF2-40B4-BE49-F238E27FC236}">
                <a16:creationId xmlns:a16="http://schemas.microsoft.com/office/drawing/2014/main" id="{BB2570FB-FDE9-DEAE-BCF1-A0D35221F34F}"/>
              </a:ext>
            </a:extLst>
          </p:cNvPr>
          <p:cNvSpPr txBox="1"/>
          <p:nvPr/>
        </p:nvSpPr>
        <p:spPr>
          <a:xfrm>
            <a:off x="4567778" y="3567408"/>
            <a:ext cx="593432" cy="369332"/>
          </a:xfrm>
          <a:prstGeom prst="rect">
            <a:avLst/>
          </a:prstGeom>
          <a:noFill/>
        </p:spPr>
        <p:txBody>
          <a:bodyPr wrap="none" rtlCol="0">
            <a:spAutoFit/>
          </a:bodyPr>
          <a:lstStyle/>
          <a:p>
            <a:r>
              <a:rPr lang="en-US" dirty="0">
                <a:solidFill>
                  <a:srgbClr val="00B0F0"/>
                </a:solidFill>
              </a:rPr>
              <a:t>.368</a:t>
            </a:r>
          </a:p>
        </p:txBody>
      </p:sp>
      <p:sp>
        <p:nvSpPr>
          <p:cNvPr id="86" name="TextBox 85">
            <a:extLst>
              <a:ext uri="{FF2B5EF4-FFF2-40B4-BE49-F238E27FC236}">
                <a16:creationId xmlns:a16="http://schemas.microsoft.com/office/drawing/2014/main" id="{18CDA6CC-8D0F-1D1B-AD73-F20B2AE69614}"/>
              </a:ext>
            </a:extLst>
          </p:cNvPr>
          <p:cNvSpPr txBox="1"/>
          <p:nvPr/>
        </p:nvSpPr>
        <p:spPr>
          <a:xfrm>
            <a:off x="5083591" y="3555686"/>
            <a:ext cx="593432" cy="369332"/>
          </a:xfrm>
          <a:prstGeom prst="rect">
            <a:avLst/>
          </a:prstGeom>
          <a:noFill/>
        </p:spPr>
        <p:txBody>
          <a:bodyPr wrap="none" rtlCol="0">
            <a:spAutoFit/>
          </a:bodyPr>
          <a:lstStyle/>
          <a:p>
            <a:r>
              <a:rPr lang="en-US" dirty="0">
                <a:solidFill>
                  <a:srgbClr val="00B0F0"/>
                </a:solidFill>
              </a:rPr>
              <a:t>.135</a:t>
            </a:r>
          </a:p>
        </p:txBody>
      </p:sp>
      <p:sp>
        <p:nvSpPr>
          <p:cNvPr id="87" name="TextBox 86">
            <a:extLst>
              <a:ext uri="{FF2B5EF4-FFF2-40B4-BE49-F238E27FC236}">
                <a16:creationId xmlns:a16="http://schemas.microsoft.com/office/drawing/2014/main" id="{63BAB080-8DF8-9E03-D6EC-4145912CCEBF}"/>
              </a:ext>
            </a:extLst>
          </p:cNvPr>
          <p:cNvSpPr txBox="1"/>
          <p:nvPr/>
        </p:nvSpPr>
        <p:spPr>
          <a:xfrm>
            <a:off x="5107038" y="3098490"/>
            <a:ext cx="593432" cy="369332"/>
          </a:xfrm>
          <a:prstGeom prst="rect">
            <a:avLst/>
          </a:prstGeom>
          <a:noFill/>
        </p:spPr>
        <p:txBody>
          <a:bodyPr wrap="none" rtlCol="0">
            <a:spAutoFit/>
          </a:bodyPr>
          <a:lstStyle/>
          <a:p>
            <a:r>
              <a:rPr lang="en-US" dirty="0">
                <a:solidFill>
                  <a:srgbClr val="00B0F0"/>
                </a:solidFill>
              </a:rPr>
              <a:t>.368</a:t>
            </a:r>
          </a:p>
        </p:txBody>
      </p:sp>
      <p:sp>
        <p:nvSpPr>
          <p:cNvPr id="88" name="TextBox 87">
            <a:extLst>
              <a:ext uri="{FF2B5EF4-FFF2-40B4-BE49-F238E27FC236}">
                <a16:creationId xmlns:a16="http://schemas.microsoft.com/office/drawing/2014/main" id="{02CE5F28-0350-BAD9-9174-F3366E4CBDE9}"/>
              </a:ext>
            </a:extLst>
          </p:cNvPr>
          <p:cNvSpPr txBox="1"/>
          <p:nvPr/>
        </p:nvSpPr>
        <p:spPr>
          <a:xfrm>
            <a:off x="5611125" y="355567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89" name="TextBox 88">
            <a:extLst>
              <a:ext uri="{FF2B5EF4-FFF2-40B4-BE49-F238E27FC236}">
                <a16:creationId xmlns:a16="http://schemas.microsoft.com/office/drawing/2014/main" id="{8E8393E5-99AC-85AB-AF03-FF0F9F1653D4}"/>
              </a:ext>
            </a:extLst>
          </p:cNvPr>
          <p:cNvSpPr txBox="1"/>
          <p:nvPr/>
        </p:nvSpPr>
        <p:spPr>
          <a:xfrm>
            <a:off x="5622849" y="3051591"/>
            <a:ext cx="593432" cy="369332"/>
          </a:xfrm>
          <a:prstGeom prst="rect">
            <a:avLst/>
          </a:prstGeom>
          <a:noFill/>
        </p:spPr>
        <p:txBody>
          <a:bodyPr wrap="none" rtlCol="0">
            <a:spAutoFit/>
          </a:bodyPr>
          <a:lstStyle/>
          <a:p>
            <a:r>
              <a:rPr lang="en-US" dirty="0">
                <a:solidFill>
                  <a:srgbClr val="00B0F0"/>
                </a:solidFill>
              </a:rPr>
              <a:t>.368</a:t>
            </a:r>
          </a:p>
        </p:txBody>
      </p:sp>
      <p:sp>
        <p:nvSpPr>
          <p:cNvPr id="90" name="TextBox 89">
            <a:extLst>
              <a:ext uri="{FF2B5EF4-FFF2-40B4-BE49-F238E27FC236}">
                <a16:creationId xmlns:a16="http://schemas.microsoft.com/office/drawing/2014/main" id="{DA919759-AE57-6964-7076-3F6904CBC98E}"/>
              </a:ext>
            </a:extLst>
          </p:cNvPr>
          <p:cNvSpPr txBox="1"/>
          <p:nvPr/>
        </p:nvSpPr>
        <p:spPr>
          <a:xfrm>
            <a:off x="5611128" y="2653011"/>
            <a:ext cx="593432" cy="369332"/>
          </a:xfrm>
          <a:prstGeom prst="rect">
            <a:avLst/>
          </a:prstGeom>
          <a:noFill/>
        </p:spPr>
        <p:txBody>
          <a:bodyPr wrap="none" rtlCol="0">
            <a:spAutoFit/>
          </a:bodyPr>
          <a:lstStyle/>
          <a:p>
            <a:r>
              <a:rPr lang="en-US" dirty="0">
                <a:solidFill>
                  <a:srgbClr val="00B0F0"/>
                </a:solidFill>
              </a:rPr>
              <a:t>.368</a:t>
            </a:r>
          </a:p>
        </p:txBody>
      </p:sp>
      <p:sp>
        <p:nvSpPr>
          <p:cNvPr id="91" name="TextBox 90">
            <a:extLst>
              <a:ext uri="{FF2B5EF4-FFF2-40B4-BE49-F238E27FC236}">
                <a16:creationId xmlns:a16="http://schemas.microsoft.com/office/drawing/2014/main" id="{9BE6DDE7-9206-12BE-F293-1092EBFAAD79}"/>
              </a:ext>
            </a:extLst>
          </p:cNvPr>
          <p:cNvSpPr txBox="1"/>
          <p:nvPr/>
        </p:nvSpPr>
        <p:spPr>
          <a:xfrm>
            <a:off x="6173833" y="2641289"/>
            <a:ext cx="593432" cy="369332"/>
          </a:xfrm>
          <a:prstGeom prst="rect">
            <a:avLst/>
          </a:prstGeom>
          <a:noFill/>
        </p:spPr>
        <p:txBody>
          <a:bodyPr wrap="none" rtlCol="0">
            <a:spAutoFit/>
          </a:bodyPr>
          <a:lstStyle/>
          <a:p>
            <a:r>
              <a:rPr lang="en-US" dirty="0">
                <a:solidFill>
                  <a:srgbClr val="00B0F0"/>
                </a:solidFill>
              </a:rPr>
              <a:t>.368</a:t>
            </a:r>
          </a:p>
        </p:txBody>
      </p:sp>
      <p:sp>
        <p:nvSpPr>
          <p:cNvPr id="92" name="TextBox 91">
            <a:extLst>
              <a:ext uri="{FF2B5EF4-FFF2-40B4-BE49-F238E27FC236}">
                <a16:creationId xmlns:a16="http://schemas.microsoft.com/office/drawing/2014/main" id="{A9F9ECA2-45E3-97B3-2921-F3424331EB04}"/>
              </a:ext>
            </a:extLst>
          </p:cNvPr>
          <p:cNvSpPr txBox="1"/>
          <p:nvPr/>
        </p:nvSpPr>
        <p:spPr>
          <a:xfrm>
            <a:off x="6724815" y="2653013"/>
            <a:ext cx="593432" cy="369332"/>
          </a:xfrm>
          <a:prstGeom prst="rect">
            <a:avLst/>
          </a:prstGeom>
          <a:noFill/>
        </p:spPr>
        <p:txBody>
          <a:bodyPr wrap="none" rtlCol="0">
            <a:spAutoFit/>
          </a:bodyPr>
          <a:lstStyle/>
          <a:p>
            <a:r>
              <a:rPr lang="en-US" dirty="0">
                <a:solidFill>
                  <a:srgbClr val="00B0F0"/>
                </a:solidFill>
              </a:rPr>
              <a:t>.135</a:t>
            </a:r>
          </a:p>
        </p:txBody>
      </p:sp>
      <p:sp>
        <p:nvSpPr>
          <p:cNvPr id="93" name="TextBox 92">
            <a:extLst>
              <a:ext uri="{FF2B5EF4-FFF2-40B4-BE49-F238E27FC236}">
                <a16:creationId xmlns:a16="http://schemas.microsoft.com/office/drawing/2014/main" id="{2C02DCBC-DB88-36A5-E0C1-8986A914DC1F}"/>
              </a:ext>
            </a:extLst>
          </p:cNvPr>
          <p:cNvSpPr txBox="1"/>
          <p:nvPr/>
        </p:nvSpPr>
        <p:spPr>
          <a:xfrm>
            <a:off x="6162112" y="3110211"/>
            <a:ext cx="593432" cy="369332"/>
          </a:xfrm>
          <a:prstGeom prst="rect">
            <a:avLst/>
          </a:prstGeom>
          <a:noFill/>
        </p:spPr>
        <p:txBody>
          <a:bodyPr wrap="none" rtlCol="0">
            <a:spAutoFit/>
          </a:bodyPr>
          <a:lstStyle/>
          <a:p>
            <a:r>
              <a:rPr lang="en-US" dirty="0">
                <a:solidFill>
                  <a:srgbClr val="00B0F0"/>
                </a:solidFill>
              </a:rPr>
              <a:t>.135</a:t>
            </a:r>
          </a:p>
        </p:txBody>
      </p:sp>
      <p:sp>
        <p:nvSpPr>
          <p:cNvPr id="94" name="TextBox 93">
            <a:extLst>
              <a:ext uri="{FF2B5EF4-FFF2-40B4-BE49-F238E27FC236}">
                <a16:creationId xmlns:a16="http://schemas.microsoft.com/office/drawing/2014/main" id="{F3155E68-E9F8-EF75-6296-685D431A881A}"/>
              </a:ext>
            </a:extLst>
          </p:cNvPr>
          <p:cNvSpPr txBox="1"/>
          <p:nvPr/>
        </p:nvSpPr>
        <p:spPr>
          <a:xfrm>
            <a:off x="6232451" y="3567409"/>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5" name="TextBox 94">
            <a:extLst>
              <a:ext uri="{FF2B5EF4-FFF2-40B4-BE49-F238E27FC236}">
                <a16:creationId xmlns:a16="http://schemas.microsoft.com/office/drawing/2014/main" id="{BD1FEB8D-880A-10DC-18AA-7E12DF0C13E4}"/>
              </a:ext>
            </a:extLst>
          </p:cNvPr>
          <p:cNvSpPr txBox="1"/>
          <p:nvPr/>
        </p:nvSpPr>
        <p:spPr>
          <a:xfrm>
            <a:off x="6713095" y="3555687"/>
            <a:ext cx="593432" cy="369332"/>
          </a:xfrm>
          <a:prstGeom prst="rect">
            <a:avLst/>
          </a:prstGeom>
          <a:noFill/>
        </p:spPr>
        <p:txBody>
          <a:bodyPr wrap="none" rtlCol="0">
            <a:spAutoFit/>
          </a:bodyPr>
          <a:lstStyle/>
          <a:p>
            <a:r>
              <a:rPr lang="en-US" dirty="0">
                <a:solidFill>
                  <a:srgbClr val="00B0F0"/>
                </a:solidFill>
              </a:rPr>
              <a:t>.135</a:t>
            </a:r>
          </a:p>
        </p:txBody>
      </p:sp>
      <p:sp>
        <p:nvSpPr>
          <p:cNvPr id="96" name="TextBox 95">
            <a:extLst>
              <a:ext uri="{FF2B5EF4-FFF2-40B4-BE49-F238E27FC236}">
                <a16:creationId xmlns:a16="http://schemas.microsoft.com/office/drawing/2014/main" id="{973F6102-F68C-3CA2-D7D9-D839A280367D}"/>
              </a:ext>
            </a:extLst>
          </p:cNvPr>
          <p:cNvSpPr txBox="1"/>
          <p:nvPr/>
        </p:nvSpPr>
        <p:spPr>
          <a:xfrm>
            <a:off x="6724819" y="3098491"/>
            <a:ext cx="593432" cy="369332"/>
          </a:xfrm>
          <a:prstGeom prst="rect">
            <a:avLst/>
          </a:prstGeom>
          <a:noFill/>
        </p:spPr>
        <p:txBody>
          <a:bodyPr wrap="none" rtlCol="0">
            <a:spAutoFit/>
          </a:bodyPr>
          <a:lstStyle/>
          <a:p>
            <a:r>
              <a:rPr lang="en-US" dirty="0">
                <a:solidFill>
                  <a:srgbClr val="00B0F0"/>
                </a:solidFill>
              </a:rPr>
              <a:t>.135</a:t>
            </a:r>
          </a:p>
        </p:txBody>
      </p:sp>
      <p:sp>
        <p:nvSpPr>
          <p:cNvPr id="97" name="TextBox 96">
            <a:extLst>
              <a:ext uri="{FF2B5EF4-FFF2-40B4-BE49-F238E27FC236}">
                <a16:creationId xmlns:a16="http://schemas.microsoft.com/office/drawing/2014/main" id="{8E4B344B-5AFE-AE38-EB69-03E6DA0CEDEE}"/>
              </a:ext>
            </a:extLst>
          </p:cNvPr>
          <p:cNvSpPr txBox="1"/>
          <p:nvPr/>
        </p:nvSpPr>
        <p:spPr>
          <a:xfrm>
            <a:off x="7299246" y="3567403"/>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8" name="TextBox 97">
            <a:extLst>
              <a:ext uri="{FF2B5EF4-FFF2-40B4-BE49-F238E27FC236}">
                <a16:creationId xmlns:a16="http://schemas.microsoft.com/office/drawing/2014/main" id="{10454297-2335-C348-7A37-FCF951B3CFF2}"/>
              </a:ext>
            </a:extLst>
          </p:cNvPr>
          <p:cNvSpPr txBox="1"/>
          <p:nvPr/>
        </p:nvSpPr>
        <p:spPr>
          <a:xfrm>
            <a:off x="7287524" y="3121930"/>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99" name="TextBox 98">
            <a:extLst>
              <a:ext uri="{FF2B5EF4-FFF2-40B4-BE49-F238E27FC236}">
                <a16:creationId xmlns:a16="http://schemas.microsoft.com/office/drawing/2014/main" id="{D0E4D483-2F29-4758-C542-84BF7AB11A04}"/>
              </a:ext>
            </a:extLst>
          </p:cNvPr>
          <p:cNvSpPr txBox="1"/>
          <p:nvPr/>
        </p:nvSpPr>
        <p:spPr>
          <a:xfrm>
            <a:off x="7299249" y="265301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1" name="TextBox 100">
            <a:extLst>
              <a:ext uri="{FF2B5EF4-FFF2-40B4-BE49-F238E27FC236}">
                <a16:creationId xmlns:a16="http://schemas.microsoft.com/office/drawing/2014/main" id="{31674178-45F3-14DC-8F0D-BA22F27787A7}"/>
              </a:ext>
            </a:extLst>
          </p:cNvPr>
          <p:cNvSpPr txBox="1"/>
          <p:nvPr/>
        </p:nvSpPr>
        <p:spPr>
          <a:xfrm>
            <a:off x="7756449" y="31219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2" name="TextBox 101">
            <a:extLst>
              <a:ext uri="{FF2B5EF4-FFF2-40B4-BE49-F238E27FC236}">
                <a16:creationId xmlns:a16="http://schemas.microsoft.com/office/drawing/2014/main" id="{A83DFA9D-015B-ACA9-3B8E-45D22F2B760B}"/>
              </a:ext>
            </a:extLst>
          </p:cNvPr>
          <p:cNvSpPr txBox="1"/>
          <p:nvPr/>
        </p:nvSpPr>
        <p:spPr>
          <a:xfrm>
            <a:off x="7744727" y="3543964"/>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3" name="TextBox 102">
            <a:extLst>
              <a:ext uri="{FF2B5EF4-FFF2-40B4-BE49-F238E27FC236}">
                <a16:creationId xmlns:a16="http://schemas.microsoft.com/office/drawing/2014/main" id="{7BCE5CDE-49ED-1E31-2197-4A430DA380BC}"/>
              </a:ext>
            </a:extLst>
          </p:cNvPr>
          <p:cNvSpPr txBox="1"/>
          <p:nvPr/>
        </p:nvSpPr>
        <p:spPr>
          <a:xfrm>
            <a:off x="3510549" y="2216565"/>
            <a:ext cx="593432" cy="369332"/>
          </a:xfrm>
          <a:prstGeom prst="rect">
            <a:avLst/>
          </a:prstGeom>
          <a:noFill/>
        </p:spPr>
        <p:txBody>
          <a:bodyPr wrap="none" rtlCol="0">
            <a:spAutoFit/>
          </a:bodyPr>
          <a:lstStyle/>
          <a:p>
            <a:r>
              <a:rPr lang="en-US" dirty="0">
                <a:solidFill>
                  <a:srgbClr val="00B0F0"/>
                </a:solidFill>
              </a:rPr>
              <a:t>.135</a:t>
            </a:r>
          </a:p>
        </p:txBody>
      </p:sp>
      <p:sp>
        <p:nvSpPr>
          <p:cNvPr id="104" name="TextBox 103">
            <a:extLst>
              <a:ext uri="{FF2B5EF4-FFF2-40B4-BE49-F238E27FC236}">
                <a16:creationId xmlns:a16="http://schemas.microsoft.com/office/drawing/2014/main" id="{FF251140-95E6-E523-BB19-2434CCA1B159}"/>
              </a:ext>
            </a:extLst>
          </p:cNvPr>
          <p:cNvSpPr txBox="1"/>
          <p:nvPr/>
        </p:nvSpPr>
        <p:spPr>
          <a:xfrm>
            <a:off x="3547870" y="1773774"/>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05" name="TextBox 104">
            <a:extLst>
              <a:ext uri="{FF2B5EF4-FFF2-40B4-BE49-F238E27FC236}">
                <a16:creationId xmlns:a16="http://schemas.microsoft.com/office/drawing/2014/main" id="{F9ABC7B5-D7DD-1FAF-BEA9-3F691B304540}"/>
              </a:ext>
            </a:extLst>
          </p:cNvPr>
          <p:cNvSpPr txBox="1"/>
          <p:nvPr/>
        </p:nvSpPr>
        <p:spPr>
          <a:xfrm>
            <a:off x="4051960" y="2219249"/>
            <a:ext cx="593432" cy="369332"/>
          </a:xfrm>
          <a:prstGeom prst="rect">
            <a:avLst/>
          </a:prstGeom>
          <a:noFill/>
        </p:spPr>
        <p:txBody>
          <a:bodyPr wrap="none" rtlCol="0">
            <a:spAutoFit/>
          </a:bodyPr>
          <a:lstStyle/>
          <a:p>
            <a:r>
              <a:rPr lang="en-US" dirty="0">
                <a:solidFill>
                  <a:srgbClr val="00B0F0"/>
                </a:solidFill>
              </a:rPr>
              <a:t>.135</a:t>
            </a:r>
          </a:p>
        </p:txBody>
      </p:sp>
      <p:sp>
        <p:nvSpPr>
          <p:cNvPr id="106" name="TextBox 105">
            <a:extLst>
              <a:ext uri="{FF2B5EF4-FFF2-40B4-BE49-F238E27FC236}">
                <a16:creationId xmlns:a16="http://schemas.microsoft.com/office/drawing/2014/main" id="{70507F52-528C-8EC2-BB4D-5B1143725249}"/>
              </a:ext>
            </a:extLst>
          </p:cNvPr>
          <p:cNvSpPr txBox="1"/>
          <p:nvPr/>
        </p:nvSpPr>
        <p:spPr>
          <a:xfrm>
            <a:off x="4157189" y="1773774"/>
            <a:ext cx="476412" cy="369332"/>
          </a:xfrm>
          <a:prstGeom prst="rect">
            <a:avLst/>
          </a:prstGeom>
          <a:noFill/>
        </p:spPr>
        <p:txBody>
          <a:bodyPr wrap="none" rtlCol="0">
            <a:spAutoFit/>
          </a:bodyPr>
          <a:lstStyle/>
          <a:p>
            <a:r>
              <a:rPr lang="en-US" dirty="0">
                <a:solidFill>
                  <a:srgbClr val="00B0F0"/>
                </a:solidFill>
              </a:rPr>
              <a:t>.05</a:t>
            </a:r>
          </a:p>
        </p:txBody>
      </p:sp>
      <p:sp>
        <p:nvSpPr>
          <p:cNvPr id="107" name="TextBox 106">
            <a:extLst>
              <a:ext uri="{FF2B5EF4-FFF2-40B4-BE49-F238E27FC236}">
                <a16:creationId xmlns:a16="http://schemas.microsoft.com/office/drawing/2014/main" id="{F295082E-8E53-BC5A-FBB0-373A85FE852E}"/>
              </a:ext>
            </a:extLst>
          </p:cNvPr>
          <p:cNvSpPr txBox="1"/>
          <p:nvPr/>
        </p:nvSpPr>
        <p:spPr>
          <a:xfrm>
            <a:off x="3536150" y="1304857"/>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8" name="TextBox 107">
            <a:extLst>
              <a:ext uri="{FF2B5EF4-FFF2-40B4-BE49-F238E27FC236}">
                <a16:creationId xmlns:a16="http://schemas.microsoft.com/office/drawing/2014/main" id="{21A1D607-016B-D458-EC12-14C0DE9DD4B4}"/>
              </a:ext>
            </a:extLst>
          </p:cNvPr>
          <p:cNvSpPr txBox="1"/>
          <p:nvPr/>
        </p:nvSpPr>
        <p:spPr>
          <a:xfrm>
            <a:off x="4051963" y="1304858"/>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09" name="TextBox 108">
            <a:extLst>
              <a:ext uri="{FF2B5EF4-FFF2-40B4-BE49-F238E27FC236}">
                <a16:creationId xmlns:a16="http://schemas.microsoft.com/office/drawing/2014/main" id="{4B87D5B9-17EF-DB44-7BAE-24BECDEC2110}"/>
              </a:ext>
            </a:extLst>
          </p:cNvPr>
          <p:cNvSpPr txBox="1"/>
          <p:nvPr/>
        </p:nvSpPr>
        <p:spPr>
          <a:xfrm>
            <a:off x="4567776"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0" name="TextBox 109">
            <a:extLst>
              <a:ext uri="{FF2B5EF4-FFF2-40B4-BE49-F238E27FC236}">
                <a16:creationId xmlns:a16="http://schemas.microsoft.com/office/drawing/2014/main" id="{9CEAABF2-15CE-2F0D-10F0-0171E9D217AC}"/>
              </a:ext>
            </a:extLst>
          </p:cNvPr>
          <p:cNvSpPr txBox="1"/>
          <p:nvPr/>
        </p:nvSpPr>
        <p:spPr>
          <a:xfrm>
            <a:off x="5071866"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1" name="TextBox 110">
            <a:extLst>
              <a:ext uri="{FF2B5EF4-FFF2-40B4-BE49-F238E27FC236}">
                <a16:creationId xmlns:a16="http://schemas.microsoft.com/office/drawing/2014/main" id="{ED862240-8EC0-71F9-36E8-633FC217F1D2}"/>
              </a:ext>
            </a:extLst>
          </p:cNvPr>
          <p:cNvSpPr txBox="1"/>
          <p:nvPr/>
        </p:nvSpPr>
        <p:spPr>
          <a:xfrm>
            <a:off x="4638116" y="1773781"/>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12" name="TextBox 111">
            <a:extLst>
              <a:ext uri="{FF2B5EF4-FFF2-40B4-BE49-F238E27FC236}">
                <a16:creationId xmlns:a16="http://schemas.microsoft.com/office/drawing/2014/main" id="{434C5877-CC34-573C-7BA1-FCEEBDB5F0A9}"/>
              </a:ext>
            </a:extLst>
          </p:cNvPr>
          <p:cNvSpPr txBox="1"/>
          <p:nvPr/>
        </p:nvSpPr>
        <p:spPr>
          <a:xfrm>
            <a:off x="4602948" y="2207533"/>
            <a:ext cx="593432" cy="369332"/>
          </a:xfrm>
          <a:prstGeom prst="rect">
            <a:avLst/>
          </a:prstGeom>
          <a:noFill/>
        </p:spPr>
        <p:txBody>
          <a:bodyPr wrap="none" rtlCol="0">
            <a:spAutoFit/>
          </a:bodyPr>
          <a:lstStyle/>
          <a:p>
            <a:r>
              <a:rPr lang="en-US" dirty="0">
                <a:solidFill>
                  <a:srgbClr val="00B0F0"/>
                </a:solidFill>
              </a:rPr>
              <a:t>.135</a:t>
            </a:r>
          </a:p>
        </p:txBody>
      </p:sp>
      <p:sp>
        <p:nvSpPr>
          <p:cNvPr id="113" name="TextBox 112">
            <a:extLst>
              <a:ext uri="{FF2B5EF4-FFF2-40B4-BE49-F238E27FC236}">
                <a16:creationId xmlns:a16="http://schemas.microsoft.com/office/drawing/2014/main" id="{8C5F6487-3D60-72E8-8BBF-48E46D4556C8}"/>
              </a:ext>
            </a:extLst>
          </p:cNvPr>
          <p:cNvSpPr txBox="1"/>
          <p:nvPr/>
        </p:nvSpPr>
        <p:spPr>
          <a:xfrm>
            <a:off x="5118761" y="2207534"/>
            <a:ext cx="593432" cy="369332"/>
          </a:xfrm>
          <a:prstGeom prst="rect">
            <a:avLst/>
          </a:prstGeom>
          <a:noFill/>
        </p:spPr>
        <p:txBody>
          <a:bodyPr wrap="none" rtlCol="0">
            <a:spAutoFit/>
          </a:bodyPr>
          <a:lstStyle/>
          <a:p>
            <a:r>
              <a:rPr lang="en-US" dirty="0">
                <a:solidFill>
                  <a:srgbClr val="00B0F0"/>
                </a:solidFill>
              </a:rPr>
              <a:t>.135</a:t>
            </a:r>
          </a:p>
        </p:txBody>
      </p:sp>
      <p:sp>
        <p:nvSpPr>
          <p:cNvPr id="114" name="TextBox 113">
            <a:extLst>
              <a:ext uri="{FF2B5EF4-FFF2-40B4-BE49-F238E27FC236}">
                <a16:creationId xmlns:a16="http://schemas.microsoft.com/office/drawing/2014/main" id="{34D00F89-62B9-70D7-6B6C-5067872D0D21}"/>
              </a:ext>
            </a:extLst>
          </p:cNvPr>
          <p:cNvSpPr txBox="1"/>
          <p:nvPr/>
        </p:nvSpPr>
        <p:spPr>
          <a:xfrm>
            <a:off x="5189100" y="1762061"/>
            <a:ext cx="476412" cy="369332"/>
          </a:xfrm>
          <a:prstGeom prst="rect">
            <a:avLst/>
          </a:prstGeom>
          <a:noFill/>
        </p:spPr>
        <p:txBody>
          <a:bodyPr wrap="none" rtlCol="0">
            <a:spAutoFit/>
          </a:bodyPr>
          <a:lstStyle/>
          <a:p>
            <a:r>
              <a:rPr lang="en-US" dirty="0">
                <a:solidFill>
                  <a:srgbClr val="00B0F0"/>
                </a:solidFill>
              </a:rPr>
              <a:t>.05</a:t>
            </a:r>
          </a:p>
        </p:txBody>
      </p:sp>
      <p:sp>
        <p:nvSpPr>
          <p:cNvPr id="115" name="TextBox 114">
            <a:extLst>
              <a:ext uri="{FF2B5EF4-FFF2-40B4-BE49-F238E27FC236}">
                <a16:creationId xmlns:a16="http://schemas.microsoft.com/office/drawing/2014/main" id="{160F4B05-C19A-504A-1D5A-27876B5B6824}"/>
              </a:ext>
            </a:extLst>
          </p:cNvPr>
          <p:cNvSpPr txBox="1"/>
          <p:nvPr/>
        </p:nvSpPr>
        <p:spPr>
          <a:xfrm>
            <a:off x="5611126" y="2207527"/>
            <a:ext cx="593432" cy="369332"/>
          </a:xfrm>
          <a:prstGeom prst="rect">
            <a:avLst/>
          </a:prstGeom>
          <a:noFill/>
        </p:spPr>
        <p:txBody>
          <a:bodyPr wrap="none" rtlCol="0">
            <a:spAutoFit/>
          </a:bodyPr>
          <a:lstStyle/>
          <a:p>
            <a:r>
              <a:rPr lang="en-US" dirty="0">
                <a:solidFill>
                  <a:srgbClr val="00B0F0"/>
                </a:solidFill>
              </a:rPr>
              <a:t>.135</a:t>
            </a:r>
          </a:p>
        </p:txBody>
      </p:sp>
      <p:sp>
        <p:nvSpPr>
          <p:cNvPr id="116" name="TextBox 115">
            <a:extLst>
              <a:ext uri="{FF2B5EF4-FFF2-40B4-BE49-F238E27FC236}">
                <a16:creationId xmlns:a16="http://schemas.microsoft.com/office/drawing/2014/main" id="{1AB8E4BA-CE53-6483-68D4-E63EBFA8C1C9}"/>
              </a:ext>
            </a:extLst>
          </p:cNvPr>
          <p:cNvSpPr txBox="1"/>
          <p:nvPr/>
        </p:nvSpPr>
        <p:spPr>
          <a:xfrm>
            <a:off x="5646296" y="1773777"/>
            <a:ext cx="476412" cy="369332"/>
          </a:xfrm>
          <a:prstGeom prst="rect">
            <a:avLst/>
          </a:prstGeom>
          <a:noFill/>
        </p:spPr>
        <p:txBody>
          <a:bodyPr wrap="none" rtlCol="0">
            <a:spAutoFit/>
          </a:bodyPr>
          <a:lstStyle/>
          <a:p>
            <a:r>
              <a:rPr lang="en-US" dirty="0">
                <a:solidFill>
                  <a:srgbClr val="00B0F0"/>
                </a:solidFill>
              </a:rPr>
              <a:t>.05</a:t>
            </a:r>
          </a:p>
        </p:txBody>
      </p:sp>
      <p:sp>
        <p:nvSpPr>
          <p:cNvPr id="117" name="TextBox 116">
            <a:extLst>
              <a:ext uri="{FF2B5EF4-FFF2-40B4-BE49-F238E27FC236}">
                <a16:creationId xmlns:a16="http://schemas.microsoft.com/office/drawing/2014/main" id="{09FD9C19-E23E-A556-C2A8-CD03178A6006}"/>
              </a:ext>
            </a:extLst>
          </p:cNvPr>
          <p:cNvSpPr txBox="1"/>
          <p:nvPr/>
        </p:nvSpPr>
        <p:spPr>
          <a:xfrm>
            <a:off x="5587683" y="1304859"/>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8" name="TextBox 117">
            <a:extLst>
              <a:ext uri="{FF2B5EF4-FFF2-40B4-BE49-F238E27FC236}">
                <a16:creationId xmlns:a16="http://schemas.microsoft.com/office/drawing/2014/main" id="{223D0B1B-8EF5-1BD6-4C4E-F909A3D7AB75}"/>
              </a:ext>
            </a:extLst>
          </p:cNvPr>
          <p:cNvSpPr txBox="1"/>
          <p:nvPr/>
        </p:nvSpPr>
        <p:spPr>
          <a:xfrm>
            <a:off x="6126942" y="1304860"/>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19" name="TextBox 118">
            <a:extLst>
              <a:ext uri="{FF2B5EF4-FFF2-40B4-BE49-F238E27FC236}">
                <a16:creationId xmlns:a16="http://schemas.microsoft.com/office/drawing/2014/main" id="{B39BCBE8-C6BC-1026-7E41-82587827DE26}"/>
              </a:ext>
            </a:extLst>
          </p:cNvPr>
          <p:cNvSpPr txBox="1"/>
          <p:nvPr/>
        </p:nvSpPr>
        <p:spPr>
          <a:xfrm>
            <a:off x="6677924" y="1304861"/>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0" name="TextBox 119">
            <a:extLst>
              <a:ext uri="{FF2B5EF4-FFF2-40B4-BE49-F238E27FC236}">
                <a16:creationId xmlns:a16="http://schemas.microsoft.com/office/drawing/2014/main" id="{46D4F3D2-1816-AC9E-C209-F885A256FB3B}"/>
              </a:ext>
            </a:extLst>
          </p:cNvPr>
          <p:cNvSpPr txBox="1"/>
          <p:nvPr/>
        </p:nvSpPr>
        <p:spPr>
          <a:xfrm>
            <a:off x="6185559" y="177378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1" name="TextBox 120">
            <a:extLst>
              <a:ext uri="{FF2B5EF4-FFF2-40B4-BE49-F238E27FC236}">
                <a16:creationId xmlns:a16="http://schemas.microsoft.com/office/drawing/2014/main" id="{A3C65D61-D26F-20FD-615D-FE2A77F1692C}"/>
              </a:ext>
            </a:extLst>
          </p:cNvPr>
          <p:cNvSpPr txBox="1"/>
          <p:nvPr/>
        </p:nvSpPr>
        <p:spPr>
          <a:xfrm>
            <a:off x="6173837" y="2207534"/>
            <a:ext cx="593432" cy="369332"/>
          </a:xfrm>
          <a:prstGeom prst="rect">
            <a:avLst/>
          </a:prstGeom>
          <a:noFill/>
        </p:spPr>
        <p:txBody>
          <a:bodyPr wrap="none" rtlCol="0">
            <a:spAutoFit/>
          </a:bodyPr>
          <a:lstStyle/>
          <a:p>
            <a:r>
              <a:rPr lang="en-US" dirty="0">
                <a:solidFill>
                  <a:srgbClr val="00B0F0"/>
                </a:solidFill>
              </a:rPr>
              <a:t>.135</a:t>
            </a:r>
          </a:p>
        </p:txBody>
      </p:sp>
      <p:sp>
        <p:nvSpPr>
          <p:cNvPr id="122" name="TextBox 121">
            <a:extLst>
              <a:ext uri="{FF2B5EF4-FFF2-40B4-BE49-F238E27FC236}">
                <a16:creationId xmlns:a16="http://schemas.microsoft.com/office/drawing/2014/main" id="{5B4D97E2-3D6A-6B33-0DAB-D3DFFFC807F9}"/>
              </a:ext>
            </a:extLst>
          </p:cNvPr>
          <p:cNvSpPr txBox="1"/>
          <p:nvPr/>
        </p:nvSpPr>
        <p:spPr>
          <a:xfrm>
            <a:off x="6701373" y="2207535"/>
            <a:ext cx="593432" cy="369332"/>
          </a:xfrm>
          <a:prstGeom prst="rect">
            <a:avLst/>
          </a:prstGeom>
          <a:noFill/>
        </p:spPr>
        <p:txBody>
          <a:bodyPr wrap="none" rtlCol="0">
            <a:spAutoFit/>
          </a:bodyPr>
          <a:lstStyle/>
          <a:p>
            <a:r>
              <a:rPr lang="en-US" dirty="0">
                <a:solidFill>
                  <a:srgbClr val="00B0F0"/>
                </a:solidFill>
              </a:rPr>
              <a:t>.135</a:t>
            </a:r>
          </a:p>
        </p:txBody>
      </p:sp>
      <p:sp>
        <p:nvSpPr>
          <p:cNvPr id="123" name="TextBox 122">
            <a:extLst>
              <a:ext uri="{FF2B5EF4-FFF2-40B4-BE49-F238E27FC236}">
                <a16:creationId xmlns:a16="http://schemas.microsoft.com/office/drawing/2014/main" id="{B82512F4-36BD-19CB-99B4-95AD95A11DE7}"/>
              </a:ext>
            </a:extLst>
          </p:cNvPr>
          <p:cNvSpPr txBox="1"/>
          <p:nvPr/>
        </p:nvSpPr>
        <p:spPr>
          <a:xfrm>
            <a:off x="6771712" y="1762062"/>
            <a:ext cx="476412" cy="369332"/>
          </a:xfrm>
          <a:prstGeom prst="rect">
            <a:avLst/>
          </a:prstGeom>
          <a:noFill/>
        </p:spPr>
        <p:txBody>
          <a:bodyPr wrap="none" rtlCol="0">
            <a:spAutoFit/>
          </a:bodyPr>
          <a:lstStyle/>
          <a:p>
            <a:r>
              <a:rPr lang="en-US" dirty="0">
                <a:solidFill>
                  <a:srgbClr val="00B0F0"/>
                </a:solidFill>
              </a:rPr>
              <a:t>.05</a:t>
            </a:r>
          </a:p>
        </p:txBody>
      </p:sp>
      <p:sp>
        <p:nvSpPr>
          <p:cNvPr id="124" name="TextBox 123">
            <a:extLst>
              <a:ext uri="{FF2B5EF4-FFF2-40B4-BE49-F238E27FC236}">
                <a16:creationId xmlns:a16="http://schemas.microsoft.com/office/drawing/2014/main" id="{4E344AA5-F525-3328-5352-F4868CE63BA5}"/>
              </a:ext>
            </a:extLst>
          </p:cNvPr>
          <p:cNvSpPr txBox="1"/>
          <p:nvPr/>
        </p:nvSpPr>
        <p:spPr>
          <a:xfrm>
            <a:off x="7287524" y="2207528"/>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5" name="TextBox 124">
            <a:extLst>
              <a:ext uri="{FF2B5EF4-FFF2-40B4-BE49-F238E27FC236}">
                <a16:creationId xmlns:a16="http://schemas.microsoft.com/office/drawing/2014/main" id="{9484F177-D985-50B7-923E-ED19325BDC15}"/>
              </a:ext>
            </a:extLst>
          </p:cNvPr>
          <p:cNvSpPr txBox="1"/>
          <p:nvPr/>
        </p:nvSpPr>
        <p:spPr>
          <a:xfrm>
            <a:off x="7264079" y="1750332"/>
            <a:ext cx="476412" cy="646331"/>
          </a:xfrm>
          <a:prstGeom prst="rect">
            <a:avLst/>
          </a:prstGeom>
          <a:noFill/>
        </p:spPr>
        <p:txBody>
          <a:bodyPr wrap="none" rtlCol="0">
            <a:spAutoFit/>
          </a:bodyPr>
          <a:lstStyle/>
          <a:p>
            <a:r>
              <a:rPr lang="en-US" dirty="0">
                <a:solidFill>
                  <a:srgbClr val="00B0F0"/>
                </a:solidFill>
              </a:rPr>
              <a:t>.05</a:t>
            </a:r>
          </a:p>
          <a:p>
            <a:endParaRPr lang="en-US" dirty="0">
              <a:solidFill>
                <a:schemeClr val="accent2"/>
              </a:solidFill>
            </a:endParaRPr>
          </a:p>
        </p:txBody>
      </p:sp>
      <p:sp>
        <p:nvSpPr>
          <p:cNvPr id="126" name="TextBox 125">
            <a:extLst>
              <a:ext uri="{FF2B5EF4-FFF2-40B4-BE49-F238E27FC236}">
                <a16:creationId xmlns:a16="http://schemas.microsoft.com/office/drawing/2014/main" id="{48519FC5-524B-8FA1-2C24-1273BFB6C7A9}"/>
              </a:ext>
            </a:extLst>
          </p:cNvPr>
          <p:cNvSpPr txBox="1"/>
          <p:nvPr/>
        </p:nvSpPr>
        <p:spPr>
          <a:xfrm>
            <a:off x="7205547" y="1304857"/>
            <a:ext cx="593432" cy="369332"/>
          </a:xfrm>
          <a:prstGeom prst="rect">
            <a:avLst/>
          </a:prstGeom>
          <a:noFill/>
        </p:spPr>
        <p:txBody>
          <a:bodyPr wrap="none" rtlCol="0">
            <a:spAutoFit/>
          </a:bodyPr>
          <a:lstStyle/>
          <a:p>
            <a:r>
              <a:rPr lang="en-US" dirty="0">
                <a:solidFill>
                  <a:srgbClr val="00B0F0"/>
                </a:solidFill>
              </a:rPr>
              <a:t>.018</a:t>
            </a:r>
          </a:p>
        </p:txBody>
      </p:sp>
      <p:sp>
        <p:nvSpPr>
          <p:cNvPr id="127" name="TextBox 126">
            <a:extLst>
              <a:ext uri="{FF2B5EF4-FFF2-40B4-BE49-F238E27FC236}">
                <a16:creationId xmlns:a16="http://schemas.microsoft.com/office/drawing/2014/main" id="{67E54843-F107-E1F0-455C-3EEC061038FF}"/>
              </a:ext>
            </a:extLst>
          </p:cNvPr>
          <p:cNvSpPr txBox="1"/>
          <p:nvPr/>
        </p:nvSpPr>
        <p:spPr>
          <a:xfrm>
            <a:off x="7744810" y="1338659"/>
            <a:ext cx="593432" cy="369332"/>
          </a:xfrm>
          <a:prstGeom prst="rect">
            <a:avLst/>
          </a:prstGeom>
          <a:noFill/>
        </p:spPr>
        <p:txBody>
          <a:bodyPr wrap="square" rtlCol="0">
            <a:spAutoFit/>
          </a:bodyPr>
          <a:lstStyle/>
          <a:p>
            <a:r>
              <a:rPr lang="en-US" dirty="0">
                <a:solidFill>
                  <a:srgbClr val="00B0F0"/>
                </a:solidFill>
              </a:rPr>
              <a:t>.007</a:t>
            </a:r>
          </a:p>
        </p:txBody>
      </p:sp>
      <p:sp>
        <p:nvSpPr>
          <p:cNvPr id="128" name="TextBox 127">
            <a:extLst>
              <a:ext uri="{FF2B5EF4-FFF2-40B4-BE49-F238E27FC236}">
                <a16:creationId xmlns:a16="http://schemas.microsoft.com/office/drawing/2014/main" id="{2B8E09B1-33F6-FCC8-6836-1CD227935BFB}"/>
              </a:ext>
            </a:extLst>
          </p:cNvPr>
          <p:cNvSpPr txBox="1"/>
          <p:nvPr/>
        </p:nvSpPr>
        <p:spPr>
          <a:xfrm>
            <a:off x="7721281" y="1773783"/>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p:sp>
        <p:nvSpPr>
          <p:cNvPr id="129" name="TextBox 128">
            <a:extLst>
              <a:ext uri="{FF2B5EF4-FFF2-40B4-BE49-F238E27FC236}">
                <a16:creationId xmlns:a16="http://schemas.microsoft.com/office/drawing/2014/main" id="{869C26A0-ACCC-2B43-CE22-C96F357EDADC}"/>
              </a:ext>
            </a:extLst>
          </p:cNvPr>
          <p:cNvSpPr txBox="1"/>
          <p:nvPr/>
        </p:nvSpPr>
        <p:spPr>
          <a:xfrm>
            <a:off x="7733005" y="2207535"/>
            <a:ext cx="593432" cy="646331"/>
          </a:xfrm>
          <a:prstGeom prst="rect">
            <a:avLst/>
          </a:prstGeom>
          <a:noFill/>
        </p:spPr>
        <p:txBody>
          <a:bodyPr wrap="none" rtlCol="0">
            <a:spAutoFit/>
          </a:bodyPr>
          <a:lstStyle/>
          <a:p>
            <a:r>
              <a:rPr lang="en-US" dirty="0">
                <a:solidFill>
                  <a:srgbClr val="00B0F0"/>
                </a:solidFill>
              </a:rPr>
              <a:t>.018</a:t>
            </a:r>
          </a:p>
          <a:p>
            <a:endParaRPr lang="en-US" dirty="0">
              <a:solidFill>
                <a:schemeClr val="accent2"/>
              </a:solidFill>
            </a:endParaRPr>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524A8D77-000D-8079-26F3-04A4B88E23F5}"/>
                  </a:ext>
                </a:extLst>
              </p:cNvPr>
              <p:cNvSpPr txBox="1"/>
              <p:nvPr/>
            </p:nvSpPr>
            <p:spPr>
              <a:xfrm>
                <a:off x="8509102" y="1988054"/>
                <a:ext cx="3449597" cy="2042803"/>
              </a:xfrm>
              <a:prstGeom prst="rect">
                <a:avLst/>
              </a:prstGeom>
              <a:noFill/>
            </p:spPr>
            <p:txBody>
              <a:bodyPr wrap="square" rtlCol="0">
                <a:spAutoFit/>
              </a:bodyPr>
              <a:lstStyle/>
              <a:p>
                <a:r>
                  <a:rPr lang="en-US" dirty="0"/>
                  <a:t>For our purposes, let </a:t>
                </a:r>
                <a14:m>
                  <m:oMath xmlns:m="http://schemas.openxmlformats.org/officeDocument/2006/math">
                    <m:r>
                      <a:rPr lang="en-US" b="0" i="1" smtClean="0">
                        <a:latin typeface="Cambria Math" panose="02040503050406030204" pitchFamily="18" charset="0"/>
                      </a:rPr>
                      <m:t>𝑧</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sup>
                    </m:sSup>
                  </m:oMath>
                </a14:m>
                <a:r>
                  <a:rPr lang="en-US" dirty="0"/>
                  <a:t>. </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known as the desirability function (i.e., a function that outputs a rating of how favorable each state is). </a:t>
                </a:r>
              </a:p>
            </p:txBody>
          </p:sp>
        </mc:Choice>
        <mc:Fallback>
          <p:sp>
            <p:nvSpPr>
              <p:cNvPr id="130" name="TextBox 129">
                <a:extLst>
                  <a:ext uri="{FF2B5EF4-FFF2-40B4-BE49-F238E27FC236}">
                    <a16:creationId xmlns:a16="http://schemas.microsoft.com/office/drawing/2014/main" id="{524A8D77-000D-8079-26F3-04A4B88E23F5}"/>
                  </a:ext>
                </a:extLst>
              </p:cNvPr>
              <p:cNvSpPr txBox="1">
                <a:spLocks noRot="1" noChangeAspect="1" noMove="1" noResize="1" noEditPoints="1" noAdjustHandles="1" noChangeArrowheads="1" noChangeShapeType="1" noTextEdit="1"/>
              </p:cNvSpPr>
              <p:nvPr/>
            </p:nvSpPr>
            <p:spPr>
              <a:xfrm>
                <a:off x="8509102" y="1988054"/>
                <a:ext cx="3449597" cy="2042803"/>
              </a:xfrm>
              <a:prstGeom prst="rect">
                <a:avLst/>
              </a:prstGeom>
              <a:blipFill>
                <a:blip r:embed="rId3"/>
                <a:stretch>
                  <a:fillRect l="-1838" t="-1235" b="-370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75CB4B4-3BC1-AE94-5DE8-86B09F573AB2}"/>
              </a:ext>
            </a:extLst>
          </p:cNvPr>
          <p:cNvSpPr txBox="1"/>
          <p:nvPr/>
        </p:nvSpPr>
        <p:spPr>
          <a:xfrm>
            <a:off x="7743335" y="2660263"/>
            <a:ext cx="682011" cy="369332"/>
          </a:xfrm>
          <a:prstGeom prst="rect">
            <a:avLst/>
          </a:prstGeom>
          <a:noFill/>
        </p:spPr>
        <p:txBody>
          <a:bodyPr wrap="square">
            <a:spAutoFit/>
          </a:bodyPr>
          <a:lstStyle/>
          <a:p>
            <a:r>
              <a:rPr lang="en-US" dirty="0">
                <a:solidFill>
                  <a:srgbClr val="00B0F0"/>
                </a:solidFill>
              </a:rPr>
              <a:t>.018</a:t>
            </a:r>
          </a:p>
        </p:txBody>
      </p:sp>
      <p:sp>
        <p:nvSpPr>
          <p:cNvPr id="8" name="TextBox 7">
            <a:extLst>
              <a:ext uri="{FF2B5EF4-FFF2-40B4-BE49-F238E27FC236}">
                <a16:creationId xmlns:a16="http://schemas.microsoft.com/office/drawing/2014/main" id="{FAA22C3A-1E21-9F1D-F868-4E1BC8CA3EFF}"/>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42098172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42A36-4C14-1BA5-82AC-AEFABFD9C21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446A416-7FD7-3656-73FB-4975D5C98FDD}"/>
                  </a:ext>
                </a:extLst>
              </p:cNvPr>
              <p:cNvSpPr>
                <a:spLocks noGrp="1"/>
              </p:cNvSpPr>
              <p:nvPr>
                <p:ph type="title"/>
              </p:nvPr>
            </p:nvSpPr>
            <p:spPr/>
            <p:txBody>
              <a:bodyPr>
                <a:normAutofit/>
              </a:bodyPr>
              <a:lstStyle/>
              <a:p>
                <a:r>
                  <a:rPr lang="en-US" dirty="0"/>
                  <a:t>Prior of </a:t>
                </a:r>
                <a14:m>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0" smtClean="0">
                        <a:latin typeface="Cambria Math" panose="02040503050406030204" pitchFamily="18" charset="0"/>
                      </a:rPr>
                      <m:t>|</m:t>
                    </m:r>
                    <m:r>
                      <a:rPr lang="en-US" b="1" i="1" smtClean="0">
                        <a:latin typeface="Cambria Math" panose="02040503050406030204" pitchFamily="18" charset="0"/>
                      </a:rPr>
                      <m:t>𝒘</m:t>
                    </m:r>
                  </m:oMath>
                </a14:m>
                <a:endParaRPr lang="en-US" dirty="0"/>
              </a:p>
            </p:txBody>
          </p:sp>
        </mc:Choice>
        <mc:Fallback xmlns="">
          <p:sp>
            <p:nvSpPr>
              <p:cNvPr id="2" name="Title 1">
                <a:extLst>
                  <a:ext uri="{FF2B5EF4-FFF2-40B4-BE49-F238E27FC236}">
                    <a16:creationId xmlns:a16="http://schemas.microsoft.com/office/drawing/2014/main" id="{5446A416-7FD7-3656-73FB-4975D5C98FD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E69D6276-5B44-0AD5-36BA-EFADFA578493}"/>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129635A1-1EAF-153E-1441-A97E2D262FBF}"/>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=1,…,</m:t>
                    </m:r>
                    <m:r>
                      <a:rPr lang="en-US" b="0" i="1" smtClean="0">
                        <a:latin typeface="Cambria Math" panose="02040503050406030204" pitchFamily="18" charset="0"/>
                      </a:rPr>
                      <m:t>𝑅</m:t>
                    </m:r>
                  </m:oMath>
                </a14:m>
                <a:r>
                  <a:rPr lang="en-US" dirty="0"/>
                  <a:t>, given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r>
                      <a:rPr lang="en-US" i="1" dirty="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up>
                        <m:d>
                          <m:dPr>
                            <m:ctrlPr>
                              <a:rPr lang="en-US" i="1">
                                <a:latin typeface="Cambria Math" panose="02040503050406030204" pitchFamily="18" charset="0"/>
                              </a:rPr>
                            </m:ctrlPr>
                          </m:dPr>
                          <m:e>
                            <m:r>
                              <a:rPr lang="en-US" i="1">
                                <a:latin typeface="Cambria Math" panose="02040503050406030204" pitchFamily="18" charset="0"/>
                              </a:rPr>
                              <m:t>𝑟</m:t>
                            </m:r>
                          </m:e>
                        </m:d>
                      </m:sup>
                    </m:sSubSup>
                  </m:oMath>
                </a14:m>
                <a:r>
                  <a:rPr lang="en-US" dirty="0"/>
                  <a:t> are distributed as the order statistics from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oMath>
                </a14:m>
                <a:r>
                  <a:rPr lang="en-US" dirty="0"/>
                  <a:t> points sampled uniformly from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oMath>
                </a14:m>
                <a:r>
                  <a:rPr lang="en-US" dirty="0"/>
                  <a:t> without repetition.</a:t>
                </a:r>
              </a:p>
              <a:p>
                <a:r>
                  <a:rPr lang="en-US" b="0" dirty="0"/>
                  <a:t>Letting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f>
                          <m:fPr>
                            <m:type m:val="noBar"/>
                            <m:ctrlPr>
                              <a:rPr lang="en-US" b="0" i="1" smtClean="0">
                                <a:latin typeface="Cambria Math" panose="02040503050406030204" pitchFamily="18" charset="0"/>
                              </a:rPr>
                            </m:ctrlPr>
                          </m:fPr>
                          <m:num>
                            <m:r>
                              <a:rPr lang="en-US" b="0" i="1" smtClean="0">
                                <a:latin typeface="Cambria Math" panose="02040503050406030204" pitchFamily="18" charset="0"/>
                              </a:rPr>
                              <m:t>𝑖</m:t>
                            </m:r>
                          </m:num>
                          <m:den>
                            <m:r>
                              <a:rPr lang="en-US" b="0" i="1" smtClean="0">
                                <a:latin typeface="Cambria Math" panose="02040503050406030204" pitchFamily="18" charset="0"/>
                              </a:rPr>
                              <m:t>𝑗</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𝑖</m:t>
                        </m:r>
                        <m:r>
                          <a:rPr lang="en-US" b="0" i="1" smtClean="0">
                            <a:latin typeface="Cambria Math" panose="02040503050406030204" pitchFamily="18" charset="0"/>
                          </a:rPr>
                          <m:t>!</m:t>
                        </m:r>
                      </m:num>
                      <m:den>
                        <m:d>
                          <m:dPr>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d>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den>
                    </m:f>
                  </m:oMath>
                </a14:m>
                <a:r>
                  <a:rPr lang="en-US" b="0" dirty="0"/>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r>
                          <a:rPr lang="en-US" i="1" dirty="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up>
                            <m:d>
                              <m:dPr>
                                <m:ctrlPr>
                                  <a:rPr lang="en-US" i="1">
                                    <a:latin typeface="Cambria Math" panose="02040503050406030204" pitchFamily="18" charset="0"/>
                                  </a:rPr>
                                </m:ctrlPr>
                              </m:dPr>
                              <m:e>
                                <m:r>
                                  <a:rPr lang="en-US" i="1">
                                    <a:latin typeface="Cambria Math" panose="02040503050406030204" pitchFamily="18" charset="0"/>
                                  </a:rPr>
                                  <m:t>𝑟</m:t>
                                </m:r>
                              </m:e>
                            </m:d>
                          </m:sup>
                        </m:sSubSup>
                      </m:e>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sub>
                        </m:sSub>
                      </m:den>
                    </m:f>
                  </m:oMath>
                </a14:m>
                <a:r>
                  <a:rPr lang="en-US" dirty="0"/>
                  <a:t>.</a:t>
                </a:r>
              </a:p>
            </p:txBody>
          </p:sp>
        </mc:Choice>
        <mc:Fallback xmlns="">
          <p:sp>
            <p:nvSpPr>
              <p:cNvPr id="7" name="Content Placeholder 2">
                <a:extLst>
                  <a:ext uri="{FF2B5EF4-FFF2-40B4-BE49-F238E27FC236}">
                    <a16:creationId xmlns:a16="http://schemas.microsoft.com/office/drawing/2014/main" id="{129635A1-1EAF-153E-1441-A97E2D262FBF}"/>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889" r="-108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C3A856F-E0C7-7917-EA92-792D91632524}"/>
              </a:ext>
            </a:extLst>
          </p:cNvPr>
          <p:cNvPicPr>
            <a:picLocks noChangeAspect="1"/>
          </p:cNvPicPr>
          <p:nvPr/>
        </p:nvPicPr>
        <p:blipFill>
          <a:blip r:embed="rId4"/>
          <a:stretch>
            <a:fillRect/>
          </a:stretch>
        </p:blipFill>
        <p:spPr>
          <a:xfrm>
            <a:off x="1757737" y="1953560"/>
            <a:ext cx="7772400" cy="729947"/>
          </a:xfrm>
          <a:prstGeom prst="rect">
            <a:avLst/>
          </a:prstGeom>
        </p:spPr>
      </p:pic>
      <p:sp>
        <p:nvSpPr>
          <p:cNvPr id="4" name="Rectangle 3">
            <a:extLst>
              <a:ext uri="{FF2B5EF4-FFF2-40B4-BE49-F238E27FC236}">
                <a16:creationId xmlns:a16="http://schemas.microsoft.com/office/drawing/2014/main" id="{72C0A7EA-5D71-212B-55E1-CCD05F616BC4}"/>
              </a:ext>
            </a:extLst>
          </p:cNvPr>
          <p:cNvSpPr/>
          <p:nvPr/>
        </p:nvSpPr>
        <p:spPr>
          <a:xfrm>
            <a:off x="6791217" y="1953560"/>
            <a:ext cx="1654139"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87226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EC76B-5D22-1BE9-6FF6-1497548DE9D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C3A63AB-1945-C648-7696-4B0CAFF768E1}"/>
                  </a:ext>
                </a:extLst>
              </p:cNvPr>
              <p:cNvSpPr>
                <a:spLocks noGrp="1"/>
              </p:cNvSpPr>
              <p:nvPr>
                <p:ph type="title"/>
              </p:nvPr>
            </p:nvSpPr>
            <p:spPr/>
            <p:txBody>
              <a:bodyPr>
                <a:normAutofit/>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𝑶</m:t>
                    </m:r>
                    <m:r>
                      <a:rPr lang="en-US" b="0" i="1" smtClean="0">
                        <a:latin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0C3A63AB-1945-C648-7696-4B0CAFF768E1}"/>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EAA5484-BA50-7AB9-27D5-A0E6D215A917}"/>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8C5AF45-767A-34F9-5A3C-70FCDF73E940}"/>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direct method for 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𝑶</m:t>
                    </m:r>
                    <m:r>
                      <a:rPr lang="en-US" b="0" i="1" smtClean="0">
                        <a:latin typeface="Cambria Math" panose="02040503050406030204" pitchFamily="18" charset="0"/>
                      </a:rPr>
                      <m:t>)</m:t>
                    </m:r>
                  </m:oMath>
                </a14:m>
                <a:r>
                  <a:rPr lang="en-US" dirty="0"/>
                  <a:t> is likely infeasible, so we take a sampling approach instead. </a:t>
                </a:r>
              </a:p>
              <a:p>
                <a:endParaRPr lang="en-US" dirty="0"/>
              </a:p>
              <a:p>
                <a:pPr marL="0" indent="0">
                  <a:buNone/>
                </a:pPr>
                <a:endParaRPr lang="en-US" dirty="0"/>
              </a:p>
            </p:txBody>
          </p:sp>
        </mc:Choice>
        <mc:Fallback xmlns="">
          <p:sp>
            <p:nvSpPr>
              <p:cNvPr id="7" name="Content Placeholder 2">
                <a:extLst>
                  <a:ext uri="{FF2B5EF4-FFF2-40B4-BE49-F238E27FC236}">
                    <a16:creationId xmlns:a16="http://schemas.microsoft.com/office/drawing/2014/main" id="{28C5AF45-767A-34F9-5A3C-70FCDF73E940}"/>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752EDE6-9499-3199-CA7A-A62BFEA07404}"/>
              </a:ext>
            </a:extLst>
          </p:cNvPr>
          <p:cNvPicPr>
            <a:picLocks noChangeAspect="1"/>
          </p:cNvPicPr>
          <p:nvPr/>
        </p:nvPicPr>
        <p:blipFill>
          <a:blip r:embed="rId4"/>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25967196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D5976-FB0A-5DBD-B3AF-EDB7D16B1FBB}"/>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2FC0796-B53B-7BC9-E8E3-27BE78AAC757}"/>
                  </a:ext>
                </a:extLst>
              </p:cNvPr>
              <p:cNvSpPr>
                <a:spLocks noGrp="1"/>
              </p:cNvSpPr>
              <p:nvPr>
                <p:ph type="title"/>
              </p:nvPr>
            </p:nvSpPr>
            <p:spPr/>
            <p:txBody>
              <a:bodyPr>
                <a:normAutofit/>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𝑶</m:t>
                    </m:r>
                    <m:r>
                      <a:rPr lang="en-US" b="0" i="1" smtClean="0">
                        <a:latin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B2FC0796-B53B-7BC9-E8E3-27BE78AAC757}"/>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76E3502A-970D-3409-4C77-4504CAE3DCEB}"/>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F817726-1A63-2FAC-5BB9-39A66E07ED2E}"/>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direct method for 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𝑶</m:t>
                    </m:r>
                    <m:r>
                      <a:rPr lang="en-US" b="0" i="1" smtClean="0">
                        <a:latin typeface="Cambria Math" panose="02040503050406030204" pitchFamily="18" charset="0"/>
                      </a:rPr>
                      <m:t>)</m:t>
                    </m:r>
                  </m:oMath>
                </a14:m>
                <a:r>
                  <a:rPr lang="en-US" dirty="0"/>
                  <a:t> is likely infeasible, so we take a sampling approach instead. </a:t>
                </a:r>
              </a:p>
              <a:p>
                <a:r>
                  <a:rPr lang="en-US" dirty="0"/>
                  <a:t>In many Bayesian models, the size of the parameter space is fixed and known. </a:t>
                </a:r>
              </a:p>
              <a:p>
                <a:endParaRPr lang="en-US" dirty="0"/>
              </a:p>
              <a:p>
                <a:endParaRPr lang="en-US" dirty="0"/>
              </a:p>
              <a:p>
                <a:pPr marL="0" indent="0">
                  <a:buNone/>
                </a:pPr>
                <a:endParaRPr lang="en-US" dirty="0"/>
              </a:p>
            </p:txBody>
          </p:sp>
        </mc:Choice>
        <mc:Fallback xmlns="">
          <p:sp>
            <p:nvSpPr>
              <p:cNvPr id="7" name="Content Placeholder 2">
                <a:extLst>
                  <a:ext uri="{FF2B5EF4-FFF2-40B4-BE49-F238E27FC236}">
                    <a16:creationId xmlns:a16="http://schemas.microsoft.com/office/drawing/2014/main" id="{2F817726-1A63-2FAC-5BB9-39A66E07ED2E}"/>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r="-132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23666B32-1F8C-49B6-E4A0-59AA97499C21}"/>
              </a:ext>
            </a:extLst>
          </p:cNvPr>
          <p:cNvPicPr>
            <a:picLocks noChangeAspect="1"/>
          </p:cNvPicPr>
          <p:nvPr/>
        </p:nvPicPr>
        <p:blipFill>
          <a:blip r:embed="rId4"/>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35218480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487A5-DA2E-7BF9-D195-4794F1CDEC02}"/>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CA59CD6-4878-A4B5-A98D-40F18BB08B24}"/>
                  </a:ext>
                </a:extLst>
              </p:cNvPr>
              <p:cNvSpPr>
                <a:spLocks noGrp="1"/>
              </p:cNvSpPr>
              <p:nvPr>
                <p:ph type="title"/>
              </p:nvPr>
            </p:nvSpPr>
            <p:spPr/>
            <p:txBody>
              <a:bodyPr>
                <a:normAutofit/>
              </a:bodyPr>
              <a:lstStyle/>
              <a:p>
                <a:r>
                  <a:rPr lang="en-US" dirty="0"/>
                  <a:t>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𝑶</m:t>
                    </m:r>
                    <m:r>
                      <a:rPr lang="en-US" b="0" i="1" smtClean="0">
                        <a:latin typeface="Cambria Math" panose="02040503050406030204" pitchFamily="18" charset="0"/>
                      </a:rPr>
                      <m:t>)</m:t>
                    </m:r>
                  </m:oMath>
                </a14:m>
                <a:r>
                  <a:rPr lang="en-US" dirty="0"/>
                  <a:t> </a:t>
                </a:r>
              </a:p>
            </p:txBody>
          </p:sp>
        </mc:Choice>
        <mc:Fallback xmlns="">
          <p:sp>
            <p:nvSpPr>
              <p:cNvPr id="2" name="Title 1">
                <a:extLst>
                  <a:ext uri="{FF2B5EF4-FFF2-40B4-BE49-F238E27FC236}">
                    <a16:creationId xmlns:a16="http://schemas.microsoft.com/office/drawing/2014/main" id="{9CA59CD6-4878-A4B5-A98D-40F18BB08B24}"/>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F37D4EEC-201C-96E8-415E-EB880F346B62}"/>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DD728771-FD31-94C9-C73E-4FC0B75378A1}"/>
                  </a:ext>
                </a:extLst>
              </p:cNvPr>
              <p:cNvSpPr txBox="1">
                <a:spLocks/>
              </p:cNvSpPr>
              <p:nvPr/>
            </p:nvSpPr>
            <p:spPr>
              <a:xfrm>
                <a:off x="838200" y="3162727"/>
                <a:ext cx="10515600" cy="285107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 direct method for computing </a:t>
                </a:r>
                <a14:m>
                  <m:oMath xmlns:m="http://schemas.openxmlformats.org/officeDocument/2006/math">
                    <m:r>
                      <a:rPr lang="en-US" b="0" i="1" smtClean="0">
                        <a:latin typeface="Cambria Math" panose="02040503050406030204" pitchFamily="18" charset="0"/>
                      </a:rPr>
                      <m:t>𝑃</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1" i="1" smtClean="0">
                        <a:latin typeface="Cambria Math" panose="02040503050406030204" pitchFamily="18" charset="0"/>
                      </a:rPr>
                      <m:t>𝑶</m:t>
                    </m:r>
                    <m:r>
                      <a:rPr lang="en-US" b="0" i="1" smtClean="0">
                        <a:latin typeface="Cambria Math" panose="02040503050406030204" pitchFamily="18" charset="0"/>
                      </a:rPr>
                      <m:t>)</m:t>
                    </m:r>
                  </m:oMath>
                </a14:m>
                <a:r>
                  <a:rPr lang="en-US" dirty="0"/>
                  <a:t> is likely infeasible, so we take a sampling approach instead. </a:t>
                </a:r>
              </a:p>
              <a:p>
                <a:r>
                  <a:rPr lang="en-US" dirty="0"/>
                  <a:t>In many Bayesian models, the size of the parameter space is fixed and known. </a:t>
                </a:r>
              </a:p>
              <a:p>
                <a:r>
                  <a:rPr lang="en-US" dirty="0"/>
                  <a:t>But, in our case, we are uncertain about the elements in </a:t>
                </a:r>
                <a14:m>
                  <m:oMath xmlns:m="http://schemas.openxmlformats.org/officeDocument/2006/math">
                    <m:r>
                      <a:rPr lang="en-US" b="1" i="1" smtClean="0">
                        <a:latin typeface="Cambria Math" panose="02040503050406030204" pitchFamily="18" charset="0"/>
                      </a:rPr>
                      <m:t>𝒘</m:t>
                    </m:r>
                  </m:oMath>
                </a14:m>
                <a:r>
                  <a:rPr lang="en-US" dirty="0"/>
                  <a:t>, which are the number of partition points contained in each element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b="1" i="1">
                            <a:latin typeface="Cambria Math" panose="02040503050406030204" pitchFamily="18" charset="0"/>
                          </a:rPr>
                          <m:t>𝒘</m:t>
                        </m:r>
                      </m:sub>
                    </m:sSub>
                  </m:oMath>
                </a14:m>
                <a:r>
                  <a:rPr lang="en-US" dirty="0"/>
                  <a:t>, and thus uncertain about the dimensions of the parameter space.  </a:t>
                </a:r>
              </a:p>
              <a:p>
                <a:endParaRPr lang="en-US" dirty="0"/>
              </a:p>
              <a:p>
                <a:endParaRPr lang="en-US" dirty="0"/>
              </a:p>
              <a:p>
                <a:endParaRPr lang="en-US" dirty="0"/>
              </a:p>
              <a:p>
                <a:pPr marL="0" indent="0">
                  <a:buNone/>
                </a:pPr>
                <a:endParaRPr lang="en-US" dirty="0"/>
              </a:p>
            </p:txBody>
          </p:sp>
        </mc:Choice>
        <mc:Fallback xmlns="">
          <p:sp>
            <p:nvSpPr>
              <p:cNvPr id="7" name="Content Placeholder 2">
                <a:extLst>
                  <a:ext uri="{FF2B5EF4-FFF2-40B4-BE49-F238E27FC236}">
                    <a16:creationId xmlns:a16="http://schemas.microsoft.com/office/drawing/2014/main" id="{DD728771-FD31-94C9-C73E-4FC0B75378A1}"/>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889" r="-1327" b="-2222"/>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C6B2C7AE-DC81-08FD-1E31-E8AF4D93251D}"/>
              </a:ext>
            </a:extLst>
          </p:cNvPr>
          <p:cNvPicPr>
            <a:picLocks noChangeAspect="1"/>
          </p:cNvPicPr>
          <p:nvPr/>
        </p:nvPicPr>
        <p:blipFill>
          <a:blip r:embed="rId4"/>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13491082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323FF-3A29-035E-1129-2A991500F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66DFB4-32AF-B5CD-7D6C-B029C8C0F1C4}"/>
              </a:ext>
            </a:extLst>
          </p:cNvPr>
          <p:cNvSpPr>
            <a:spLocks noGrp="1"/>
          </p:cNvSpPr>
          <p:nvPr>
            <p:ph type="title"/>
          </p:nvPr>
        </p:nvSpPr>
        <p:spPr/>
        <p:txBody>
          <a:bodyPr>
            <a:normAutofit/>
          </a:bodyPr>
          <a:lstStyle/>
          <a:p>
            <a:r>
              <a:rPr lang="en-US" dirty="0"/>
              <a:t>Reversible Jump Markov Chain Monte Carlo</a:t>
            </a:r>
          </a:p>
        </p:txBody>
      </p:sp>
      <p:sp>
        <p:nvSpPr>
          <p:cNvPr id="3" name="Content Placeholder 2">
            <a:extLst>
              <a:ext uri="{FF2B5EF4-FFF2-40B4-BE49-F238E27FC236}">
                <a16:creationId xmlns:a16="http://schemas.microsoft.com/office/drawing/2014/main" id="{73D2749E-F0F6-8A0B-459D-5363E3E7B9A0}"/>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86552D93-5766-011C-3240-0286FE652B19}"/>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standard sampling approach (e.g., Metropolis-Hastings, importance sampling, etc.) can apply in such a case. </a:t>
            </a:r>
          </a:p>
          <a:p>
            <a:endParaRPr lang="en-US" dirty="0"/>
          </a:p>
          <a:p>
            <a:endParaRPr lang="en-US" dirty="0"/>
          </a:p>
        </p:txBody>
      </p:sp>
      <p:pic>
        <p:nvPicPr>
          <p:cNvPr id="6" name="Picture 5">
            <a:extLst>
              <a:ext uri="{FF2B5EF4-FFF2-40B4-BE49-F238E27FC236}">
                <a16:creationId xmlns:a16="http://schemas.microsoft.com/office/drawing/2014/main" id="{E2A96780-CB30-3992-E0AA-1F80492B90AC}"/>
              </a:ext>
            </a:extLst>
          </p:cNvPr>
          <p:cNvPicPr>
            <a:picLocks noChangeAspect="1"/>
          </p:cNvPicPr>
          <p:nvPr/>
        </p:nvPicPr>
        <p:blipFill>
          <a:blip r:embed="rId2"/>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39344536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F0BA6-AF39-03DD-04BC-DEA2721A6A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F0AF8-6534-B8EB-183F-865DCBA2A7CA}"/>
              </a:ext>
            </a:extLst>
          </p:cNvPr>
          <p:cNvSpPr>
            <a:spLocks noGrp="1"/>
          </p:cNvSpPr>
          <p:nvPr>
            <p:ph type="title"/>
          </p:nvPr>
        </p:nvSpPr>
        <p:spPr/>
        <p:txBody>
          <a:bodyPr>
            <a:normAutofit/>
          </a:bodyPr>
          <a:lstStyle/>
          <a:p>
            <a:r>
              <a:rPr lang="en-US" dirty="0"/>
              <a:t>Reversible Jump Markov Chain Monte Carlo</a:t>
            </a:r>
          </a:p>
        </p:txBody>
      </p:sp>
      <p:sp>
        <p:nvSpPr>
          <p:cNvPr id="3" name="Content Placeholder 2">
            <a:extLst>
              <a:ext uri="{FF2B5EF4-FFF2-40B4-BE49-F238E27FC236}">
                <a16:creationId xmlns:a16="http://schemas.microsoft.com/office/drawing/2014/main" id="{187D6A2E-18A0-A3D3-6CAA-B16BC9E10A31}"/>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19389C06-D1C0-05F3-65D9-7673085EAA84}"/>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standard sampling approach (e.g., Metropolis-Hastings, importance sampling, etc.) can apply in such a case. </a:t>
            </a:r>
          </a:p>
          <a:p>
            <a:r>
              <a:rPr lang="en-US" dirty="0"/>
              <a:t>Instead, we employ a Markov Chain Monte Carlo (MCMC) algorithm called Reversible Jump Markov Chain Monte Carlo (RJMCMC). </a:t>
            </a:r>
          </a:p>
          <a:p>
            <a:endParaRPr lang="en-US" dirty="0"/>
          </a:p>
          <a:p>
            <a:endParaRPr lang="en-US" dirty="0"/>
          </a:p>
          <a:p>
            <a:endParaRPr lang="en-US" dirty="0"/>
          </a:p>
        </p:txBody>
      </p:sp>
      <p:pic>
        <p:nvPicPr>
          <p:cNvPr id="6" name="Picture 5">
            <a:extLst>
              <a:ext uri="{FF2B5EF4-FFF2-40B4-BE49-F238E27FC236}">
                <a16:creationId xmlns:a16="http://schemas.microsoft.com/office/drawing/2014/main" id="{7FF0560C-F66C-3F8F-0FD1-34ABD0A20AC8}"/>
              </a:ext>
            </a:extLst>
          </p:cNvPr>
          <p:cNvPicPr>
            <a:picLocks noChangeAspect="1"/>
          </p:cNvPicPr>
          <p:nvPr/>
        </p:nvPicPr>
        <p:blipFill>
          <a:blip r:embed="rId2"/>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43975643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446579-384A-5E43-80C5-0452D9AADB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00B38-7AB4-FC4D-8F33-437C8077C87A}"/>
              </a:ext>
            </a:extLst>
          </p:cNvPr>
          <p:cNvSpPr>
            <a:spLocks noGrp="1"/>
          </p:cNvSpPr>
          <p:nvPr>
            <p:ph type="title"/>
          </p:nvPr>
        </p:nvSpPr>
        <p:spPr/>
        <p:txBody>
          <a:bodyPr>
            <a:normAutofit/>
          </a:bodyPr>
          <a:lstStyle/>
          <a:p>
            <a:r>
              <a:rPr lang="en-US" dirty="0"/>
              <a:t>Reversible Jump Markov Chain Monte Carlo</a:t>
            </a:r>
          </a:p>
        </p:txBody>
      </p:sp>
      <p:sp>
        <p:nvSpPr>
          <p:cNvPr id="3" name="Content Placeholder 2">
            <a:extLst>
              <a:ext uri="{FF2B5EF4-FFF2-40B4-BE49-F238E27FC236}">
                <a16:creationId xmlns:a16="http://schemas.microsoft.com/office/drawing/2014/main" id="{582DACB8-22A2-B161-8844-20B979D16E97}"/>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4C591E98-CBCD-CF1E-EC08-D3FCB93175F0}"/>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standard sampling approach (e.g., Metropolis-Hastings, importance sampling, etc.) can apply in such a case. </a:t>
            </a:r>
          </a:p>
          <a:p>
            <a:r>
              <a:rPr lang="en-US" dirty="0"/>
              <a:t>Instead, we employ a Markov Chain Monte Carlo (MCMC) algorithm called Reversible Jump Markov Chain Monte Carlo (RJMCMC). </a:t>
            </a:r>
          </a:p>
          <a:p>
            <a:r>
              <a:rPr lang="en-US" dirty="0"/>
              <a:t>RJMCMC is devised explicitly for inference problems where the number of parameters is unknown. </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DFD8E6C0-2F3F-032F-F67B-9AEB3FDEF642}"/>
              </a:ext>
            </a:extLst>
          </p:cNvPr>
          <p:cNvPicPr>
            <a:picLocks noChangeAspect="1"/>
          </p:cNvPicPr>
          <p:nvPr/>
        </p:nvPicPr>
        <p:blipFill>
          <a:blip r:embed="rId2"/>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149774979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876C-3CD3-78AA-9702-E41DCC3B5B03}"/>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16A439-4835-98EB-7427-EF6DF1E2F744}"/>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𝑢𝑛𝑖𝑓</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𝑅</m:t>
                        </m:r>
                      </m:e>
                    </m:d>
                  </m:oMath>
                </a14:m>
                <a:r>
                  <a:rPr lang="en-US" dirty="0"/>
                  <a:t>, where </a:t>
                </a:r>
                <a14:m>
                  <m:oMath xmlns:m="http://schemas.openxmlformats.org/officeDocument/2006/math">
                    <m:r>
                      <a:rPr lang="en-US" b="0" i="1" smtClean="0">
                        <a:latin typeface="Cambria Math" panose="02040503050406030204" pitchFamily="18" charset="0"/>
                      </a:rPr>
                      <m:t>𝑅</m:t>
                    </m:r>
                  </m:oMath>
                </a14:m>
                <a:r>
                  <a:rPr lang="en-US" dirty="0"/>
                  <a:t> is the number of runs.</a:t>
                </a:r>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7816A439-4835-98EB-7427-EF6DF1E2F744}"/>
                  </a:ext>
                </a:extLst>
              </p:cNvPr>
              <p:cNvSpPr>
                <a:spLocks noGrp="1" noRot="1" noChangeAspect="1" noMove="1" noResize="1" noEditPoints="1" noAdjustHandles="1" noChangeArrowheads="1" noChangeShapeType="1" noTextEdit="1"/>
              </p:cNvSpPr>
              <p:nvPr>
                <p:ph idx="1"/>
              </p:nvPr>
            </p:nvSpPr>
            <p:spPr>
              <a:blipFill>
                <a:blip r:embed="rId2"/>
                <a:stretch>
                  <a:fillRect l="-844" t="-2326"/>
                </a:stretch>
              </a:blipFill>
            </p:spPr>
            <p:txBody>
              <a:bodyPr/>
              <a:lstStyle/>
              <a:p>
                <a:r>
                  <a:rPr lang="en-US">
                    <a:noFill/>
                  </a:rPr>
                  <a:t> </a:t>
                </a:r>
              </a:p>
            </p:txBody>
          </p:sp>
        </mc:Fallback>
      </mc:AlternateContent>
    </p:spTree>
    <p:extLst>
      <p:ext uri="{BB962C8B-B14F-4D97-AF65-F5344CB8AC3E}">
        <p14:creationId xmlns:p14="http://schemas.microsoft.com/office/powerpoint/2010/main" val="13133300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1F863-748C-EAAA-7082-F73C9FC948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1675C-E11D-C65D-D960-F882EA1349AB}"/>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796338F-7542-A7D1-07B1-6BFD408D0573}"/>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𝑢𝑛𝑖𝑓</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𝑅</m:t>
                        </m:r>
                      </m:e>
                    </m:d>
                  </m:oMath>
                </a14:m>
                <a:r>
                  <a:rPr lang="en-US" dirty="0"/>
                  <a:t>, where </a:t>
                </a:r>
                <a14:m>
                  <m:oMath xmlns:m="http://schemas.openxmlformats.org/officeDocument/2006/math">
                    <m:r>
                      <a:rPr lang="en-US" i="1">
                        <a:latin typeface="Cambria Math" panose="02040503050406030204" pitchFamily="18" charset="0"/>
                      </a:rPr>
                      <m:t>𝑅</m:t>
                    </m:r>
                  </m:oMath>
                </a14:m>
                <a:r>
                  <a:rPr lang="en-US" dirty="0"/>
                  <a:t> is the number of runs.</a:t>
                </a:r>
              </a:p>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e>
                        </m:d>
                      </m:e>
                    </m:d>
                  </m:oMath>
                </a14:m>
                <a:r>
                  <a:rPr lang="en-US" dirty="0"/>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d>
                          <m:dPr>
                            <m:ctrlPr>
                              <a:rPr lang="en-US" i="1">
                                <a:latin typeface="Cambria Math" panose="02040503050406030204" pitchFamily="18" charset="0"/>
                              </a:rPr>
                            </m:ctrlPr>
                          </m:dPr>
                          <m:e>
                            <m:r>
                              <a:rPr lang="en-US" i="1">
                                <a:latin typeface="Cambria Math" panose="02040503050406030204" pitchFamily="18" charset="0"/>
                              </a:rPr>
                              <m:t>𝑟</m:t>
                            </m:r>
                          </m:e>
                        </m:d>
                      </m:sup>
                    </m:sSup>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r>
                      <a:rPr lang="en-US" i="1">
                        <a:latin typeface="Cambria Math" panose="02040503050406030204" pitchFamily="18" charset="0"/>
                      </a:rPr>
                      <m:t>+1</m:t>
                    </m:r>
                    <m:r>
                      <a:rPr lang="en-US" b="0" i="1" smtClean="0">
                        <a:latin typeface="Cambria Math" panose="02040503050406030204" pitchFamily="18" charset="0"/>
                      </a:rPr>
                      <m:t>/−1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=1</m:t>
                    </m:r>
                  </m:oMath>
                </a14:m>
                <a:r>
                  <a:rPr lang="en-US" dirty="0"/>
                  <a:t>.</a:t>
                </a:r>
              </a:p>
              <a:p>
                <a:pPr marL="0" indent="0">
                  <a:buNone/>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9796338F-7542-A7D1-07B1-6BFD408D0573}"/>
                  </a:ext>
                </a:extLst>
              </p:cNvPr>
              <p:cNvSpPr>
                <a:spLocks noGrp="1" noRot="1" noChangeAspect="1" noMove="1" noResize="1" noEditPoints="1" noAdjustHandles="1" noChangeArrowheads="1" noChangeShapeType="1" noTextEdit="1"/>
              </p:cNvSpPr>
              <p:nvPr>
                <p:ph idx="1"/>
              </p:nvPr>
            </p:nvSpPr>
            <p:spPr>
              <a:blipFill>
                <a:blip r:embed="rId2"/>
                <a:stretch>
                  <a:fillRect l="-844"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248329090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0E106-B8EA-93F3-17C7-36F6B874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0B6C30-A414-DEEA-DF6D-CACC6643A20A}"/>
              </a:ext>
            </a:extLst>
          </p:cNvPr>
          <p:cNvSpPr>
            <a:spLocks noGrp="1"/>
          </p:cNvSpPr>
          <p:nvPr>
            <p:ph type="title"/>
          </p:nvPr>
        </p:nvSpPr>
        <p:spPr/>
        <p:txBody>
          <a:bodyPr/>
          <a:lstStyle/>
          <a:p>
            <a:r>
              <a:rPr lang="en-US" dirty="0"/>
              <a:t>RJMCMC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E203EC2-76BC-D18A-FAFE-8E64094AD851}"/>
                  </a:ext>
                </a:extLst>
              </p:cNvPr>
              <p:cNvSpPr>
                <a:spLocks noGrp="1"/>
              </p:cNvSpPr>
              <p:nvPr>
                <p:ph idx="1"/>
              </p:nvPr>
            </p:nvSpPr>
            <p:spPr/>
            <p:txBody>
              <a:bodyPr/>
              <a:lstStyle/>
              <a:p>
                <a:pPr marL="514350" indent="-514350">
                  <a:buFont typeface="+mj-lt"/>
                  <a:buAutoNum type="arabicPeriod"/>
                </a:pP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𝑢𝑛𝑖𝑓</m:t>
                    </m:r>
                    <m:d>
                      <m:dPr>
                        <m:begChr m:val="{"/>
                        <m:endChr m:val="}"/>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𝑅</m:t>
                        </m:r>
                      </m:e>
                    </m:d>
                  </m:oMath>
                </a14:m>
                <a:r>
                  <a:rPr lang="en-US" dirty="0"/>
                  <a:t>, where </a:t>
                </a:r>
                <a14:m>
                  <m:oMath xmlns:m="http://schemas.openxmlformats.org/officeDocument/2006/math">
                    <m:r>
                      <a:rPr lang="en-US" i="1">
                        <a:latin typeface="Cambria Math" panose="02040503050406030204" pitchFamily="18" charset="0"/>
                      </a:rPr>
                      <m:t>𝑅</m:t>
                    </m:r>
                  </m:oMath>
                </a14:m>
                <a:r>
                  <a:rPr lang="en-US" dirty="0"/>
                  <a:t> is the number of runs.</a:t>
                </a:r>
              </a:p>
              <a:p>
                <a:pPr marL="514350" indent="-514350">
                  <a:buFont typeface="+mj-lt"/>
                  <a:buAutoNum type="arabicPeriod"/>
                </a:pP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𝐶𝑎𝑡</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𝑃</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e>
                        </m:d>
                      </m:e>
                    </m:d>
                  </m:oMath>
                </a14:m>
                <a:r>
                  <a:rPr lang="en-US" dirty="0"/>
                  <a:t>, where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𝑃</m:t>
                        </m:r>
                      </m:e>
                      <m:sup>
                        <m:d>
                          <m:dPr>
                            <m:ctrlPr>
                              <a:rPr lang="en-US" i="1">
                                <a:latin typeface="Cambria Math" panose="02040503050406030204" pitchFamily="18" charset="0"/>
                              </a:rPr>
                            </m:ctrlPr>
                          </m:dPr>
                          <m:e>
                            <m:r>
                              <a:rPr lang="en-US" i="1">
                                <a:latin typeface="Cambria Math" panose="02040503050406030204" pitchFamily="18" charset="0"/>
                              </a:rPr>
                              <m:t>𝑟</m:t>
                            </m:r>
                          </m:e>
                        </m:d>
                      </m:sup>
                    </m:sSup>
                  </m:oMath>
                </a14:m>
                <a:r>
                  <a:rPr lang="en-US" dirty="0"/>
                  <a:t> is a move to change the position of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r>
                      <a:rPr lang="en-US" i="1">
                        <a:latin typeface="Cambria Math" panose="02040503050406030204" pitchFamily="18" charset="0"/>
                      </a:rPr>
                      <m:t>+1</m:t>
                    </m:r>
                    <m:r>
                      <a:rPr lang="en-US" b="0" i="1" smtClean="0">
                        <a:latin typeface="Cambria Math" panose="02040503050406030204" pitchFamily="18" charset="0"/>
                      </a:rPr>
                      <m:t>/−1</m:t>
                    </m:r>
                  </m:oMath>
                </a14:m>
                <a:r>
                  <a:rPr lang="en-US" dirty="0"/>
                  <a:t> to add/delete a partition with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(respectively), such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=1</m:t>
                    </m:r>
                  </m:oMath>
                </a14:m>
                <a:r>
                  <a:rPr lang="en-US" dirty="0"/>
                  <a:t>.</a:t>
                </a:r>
              </a:p>
              <a:p>
                <a:pPr marL="514350" indent="-514350">
                  <a:buFont typeface="+mj-lt"/>
                  <a:buAutoNum type="arabicPeriod"/>
                </a:pPr>
                <a14:m>
                  <m:oMath xmlns:m="http://schemas.openxmlformats.org/officeDocument/2006/math">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1" i="1" smtClean="0">
                                <a:latin typeface="Cambria Math" panose="02040503050406030204" pitchFamily="18" charset="0"/>
                              </a:rPr>
                              <m:t>𝒔</m:t>
                            </m:r>
                          </m:e>
                          <m:sub>
                            <m:r>
                              <a:rPr lang="en-US" b="1" i="1" smtClean="0">
                                <a:latin typeface="Cambria Math" panose="02040503050406030204" pitchFamily="18" charset="0"/>
                              </a:rPr>
                              <m:t>𝒘</m:t>
                            </m:r>
                          </m:sub>
                          <m:sup>
                            <m:r>
                              <a:rPr lang="en-US" b="0" i="1" smtClean="0">
                                <a:latin typeface="Cambria Math" panose="02040503050406030204" pitchFamily="18" charset="0"/>
                              </a:rPr>
                              <m:t>′</m:t>
                            </m:r>
                          </m:sup>
                        </m:sSub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1" i="1" smtClean="0">
                                <a:latin typeface="Cambria Math" panose="02040503050406030204" pitchFamily="18" charset="0"/>
                              </a:rPr>
                              <m:t>𝒘</m:t>
                            </m:r>
                          </m:e>
                          <m:sup>
                            <m:r>
                              <a:rPr lang="en-US" b="0" i="1" smtClean="0">
                                <a:latin typeface="Cambria Math" panose="02040503050406030204" pitchFamily="18" charset="0"/>
                              </a:rPr>
                              <m:t>′</m:t>
                            </m:r>
                          </m:sup>
                        </m:sSup>
                      </m:e>
                    </m:d>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1" i="1">
                            <a:latin typeface="Cambria Math" panose="02040503050406030204" pitchFamily="18" charset="0"/>
                          </a:rPr>
                          <m:t>𝒔</m:t>
                        </m:r>
                      </m:e>
                      <m:sub>
                        <m:r>
                          <a:rPr lang="en-US" b="1" i="1">
                            <a:latin typeface="Cambria Math" panose="02040503050406030204" pitchFamily="18" charset="0"/>
                          </a:rPr>
                          <m:t>𝒘</m:t>
                        </m:r>
                      </m:sub>
                      <m:sup>
                        <m:r>
                          <a:rPr lang="en-US" i="1">
                            <a:latin typeface="Cambria Math" panose="02040503050406030204" pitchFamily="18" charset="0"/>
                          </a:rPr>
                          <m:t>′</m:t>
                        </m:r>
                      </m:sup>
                    </m:sSubSup>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𝒘</m:t>
                        </m:r>
                      </m:e>
                      <m:sup>
                        <m:r>
                          <a:rPr lang="en-US" i="1">
                            <a:latin typeface="Cambria Math" panose="02040503050406030204" pitchFamily="18" charset="0"/>
                          </a:rPr>
                          <m:t>′</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𝒘</m:t>
                        </m:r>
                      </m:sub>
                    </m:sSub>
                    <m:r>
                      <a:rPr lang="en-US" b="0" i="1" smtClean="0">
                        <a:latin typeface="Cambria Math" panose="02040503050406030204" pitchFamily="18" charset="0"/>
                      </a:rPr>
                      <m:t>,</m:t>
                    </m:r>
                    <m:r>
                      <a:rPr lang="en-US" b="1" i="1" smtClean="0">
                        <a:latin typeface="Cambria Math" panose="02040503050406030204" pitchFamily="18" charset="0"/>
                      </a:rPr>
                      <m:t>𝒘</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3E203EC2-76BC-D18A-FAFE-8E64094AD851}"/>
                  </a:ext>
                </a:extLst>
              </p:cNvPr>
              <p:cNvSpPr>
                <a:spLocks noGrp="1" noRot="1" noChangeAspect="1" noMove="1" noResize="1" noEditPoints="1" noAdjustHandles="1" noChangeArrowheads="1" noChangeShapeType="1" noTextEdit="1"/>
              </p:cNvSpPr>
              <p:nvPr>
                <p:ph idx="1"/>
              </p:nvPr>
            </p:nvSpPr>
            <p:spPr>
              <a:blipFill>
                <a:blip r:embed="rId2"/>
                <a:stretch>
                  <a:fillRect l="-844"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13816548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2031325"/>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p:txBody>
          </p:sp>
        </mc:Choice>
        <mc:Fallback>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2031325"/>
              </a:xfrm>
              <a:prstGeom prst="rect">
                <a:avLst/>
              </a:prstGeom>
              <a:blipFill>
                <a:blip r:embed="rId3"/>
                <a:stretch>
                  <a:fillRect l="-2105" t="-1242" r="-2105" b="-372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500388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EFFEF-CDA8-D5A0-85D0-A77139138BCB}"/>
              </a:ext>
            </a:extLst>
          </p:cNvPr>
          <p:cNvSpPr>
            <a:spLocks noGrp="1"/>
          </p:cNvSpPr>
          <p:nvPr>
            <p:ph type="title"/>
          </p:nvPr>
        </p:nvSpPr>
        <p:spPr/>
        <p:txBody>
          <a:bodyPr/>
          <a:lstStyle/>
          <a:p>
            <a:r>
              <a:rPr lang="en-US" dirty="0"/>
              <a:t>Other Assumptions and Constraints on the Proposal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BF3632-74B1-5545-2FEB-08DC8A5847E2}"/>
                  </a:ext>
                </a:extLst>
              </p:cNvPr>
              <p:cNvSpPr>
                <a:spLocks noGrp="1"/>
              </p:cNvSpPr>
              <p:nvPr>
                <p:ph idx="1"/>
              </p:nvPr>
            </p:nvSpPr>
            <p:spPr/>
            <p:txBody>
              <a:bodyPr/>
              <a:lstStyle/>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𝜋</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=0</m:t>
                    </m:r>
                  </m:oMath>
                </a14:m>
                <a:endParaRPr lang="en-US" dirty="0"/>
              </a:p>
              <a:p>
                <a:r>
                  <a:rPr lang="en-US" dirty="0"/>
                  <a:t>It’s best to choose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oMath>
                </a14:m>
                <a:r>
                  <a:rPr lang="en-US" dirty="0"/>
                  <a:t> such that,</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den>
                    </m:f>
                    <m:r>
                      <a:rPr lang="en-US" b="0" i="1" smtClean="0">
                        <a:latin typeface="Cambria Math" panose="02040503050406030204" pitchFamily="18" charset="0"/>
                      </a:rPr>
                      <m:t>}</m:t>
                    </m:r>
                  </m:oMath>
                </a14:m>
                <a:endParaRPr lang="en-US" dirty="0"/>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𝑑</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𝑐𝑚𝑖𝑛</m:t>
                    </m:r>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num>
                      <m:den>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e>
                        </m:d>
                      </m:den>
                    </m:f>
                    <m:r>
                      <a:rPr lang="en-US" b="0" i="1" smtClean="0">
                        <a:latin typeface="Cambria Math" panose="02040503050406030204" pitchFamily="18" charset="0"/>
                      </a:rPr>
                      <m:t>}</m:t>
                    </m:r>
                  </m:oMath>
                </a14:m>
                <a:endParaRPr lang="en-US" dirty="0"/>
              </a:p>
              <a:p>
                <a:pPr lvl="1"/>
                <a14:m>
                  <m:oMath xmlns:m="http://schemas.openxmlformats.org/officeDocument/2006/math">
                    <m:r>
                      <a:rPr lang="en-US" b="0" i="1" smtClean="0">
                        <a:latin typeface="Cambria Math" panose="02040503050406030204" pitchFamily="18" charset="0"/>
                      </a:rPr>
                      <m:t>𝑐</m:t>
                    </m:r>
                  </m:oMath>
                </a14:m>
                <a:r>
                  <a:rPr lang="en-US" dirty="0"/>
                  <a:t> should be as large as possible with the constraint that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𝑏</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Sub>
                    <m:r>
                      <a:rPr lang="en-US" b="0" i="1" smtClean="0">
                        <a:latin typeface="Cambria Math" panose="02040503050406030204" pitchFamily="18" charset="0"/>
                      </a:rPr>
                      <m:t>≤0.9</m:t>
                    </m:r>
                  </m:oMath>
                </a14:m>
                <a:r>
                  <a:rPr lang="en-US" dirty="0"/>
                  <a:t>.</a:t>
                </a:r>
              </a:p>
              <a:p>
                <a:pPr lvl="1"/>
                <a:r>
                  <a:rPr lang="en-US" dirty="0"/>
                  <a:t>This ensures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sub>
                    </m:sSub>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sub>
                    </m:sSub>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oMath>
                </a14:m>
                <a:r>
                  <a:rPr lang="en-US" dirty="0"/>
                  <a:t> (i.e., detailed balance in terms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oMath>
                </a14:m>
                <a:r>
                  <a:rPr lang="en-US" dirty="0"/>
                  <a:t>).</a:t>
                </a:r>
              </a:p>
              <a:p>
                <a:endParaRPr lang="en-US" dirty="0"/>
              </a:p>
            </p:txBody>
          </p:sp>
        </mc:Choice>
        <mc:Fallback xmlns="">
          <p:sp>
            <p:nvSpPr>
              <p:cNvPr id="3" name="Content Placeholder 2">
                <a:extLst>
                  <a:ext uri="{FF2B5EF4-FFF2-40B4-BE49-F238E27FC236}">
                    <a16:creationId xmlns:a16="http://schemas.microsoft.com/office/drawing/2014/main" id="{A2BF3632-74B1-5545-2FEB-08DC8A5847E2}"/>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120866221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0A7FC-D1CB-E2AA-951E-D9BC29B6B5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8A1A3D-410A-8C48-D2D1-65CF0867EEE5}"/>
              </a:ext>
            </a:extLst>
          </p:cNvPr>
          <p:cNvSpPr>
            <a:spLocks noGrp="1"/>
          </p:cNvSpPr>
          <p:nvPr>
            <p:ph type="title"/>
          </p:nvPr>
        </p:nvSpPr>
        <p:spPr/>
        <p:txBody>
          <a:bodyPr/>
          <a:lstStyle/>
          <a:p>
            <a:r>
              <a:rPr lang="en-US" dirty="0"/>
              <a:t>RJMCMC Position Change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9A5C21-5B10-1212-86D0-3868187E40E2}"/>
                  </a:ext>
                </a:extLst>
              </p:cNvPr>
              <p:cNvSpPr>
                <a:spLocks noGrp="1"/>
              </p:cNvSpPr>
              <p:nvPr>
                <p:ph idx="1"/>
              </p:nvPr>
            </p:nvSpPr>
            <p:spPr/>
            <p:txBody>
              <a:bodyPr/>
              <a:lstStyle/>
              <a:p>
                <a:pPr marL="514350" indent="-514350">
                  <a:buFont typeface="+mj-lt"/>
                  <a:buAutoNum type="arabicPeriod"/>
                </a:pPr>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𝑠</m:t>
                        </m:r>
                      </m:e>
                      <m:sub>
                        <m:r>
                          <a:rPr lang="en-US" b="0" i="1" smtClean="0">
                            <a:latin typeface="Cambria Math" panose="02040503050406030204" pitchFamily="18" charset="0"/>
                          </a:rPr>
                          <m:t>𝑗</m:t>
                        </m:r>
                      </m:sub>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b="0" i="1" smtClean="0">
                        <a:latin typeface="Cambria Math" panose="02040503050406030204" pitchFamily="18" charset="0"/>
                      </a:rPr>
                      <m:t>𝐶𝑎𝑡</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1</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2</m:t>
                            </m:r>
                          </m:sub>
                          <m:sup>
                            <m:d>
                              <m:dPr>
                                <m:ctrlPr>
                                  <a:rPr lang="en-US" i="1">
                                    <a:latin typeface="Cambria Math" panose="02040503050406030204" pitchFamily="18" charset="0"/>
                                  </a:rPr>
                                </m:ctrlPr>
                              </m:dPr>
                              <m:e>
                                <m:r>
                                  <a:rPr lang="en-US" i="1">
                                    <a:latin typeface="Cambria Math" panose="02040503050406030204" pitchFamily="18" charset="0"/>
                                  </a:rPr>
                                  <m:t>𝑟</m:t>
                                </m:r>
                              </m:e>
                            </m:d>
                          </m:sup>
                        </m:sSubSup>
                        <m:r>
                          <a:rPr lang="en-US" i="1">
                            <a:latin typeface="Cambria Math" panose="02040503050406030204" pitchFamily="18" charset="0"/>
                          </a:rPr>
                          <m:t>,</m:t>
                        </m:r>
                        <m:r>
                          <a:rPr lang="en-US" i="1" dirty="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sSup>
                              <m:sSupPr>
                                <m:ctrlPr>
                                  <a:rPr lang="en-US" i="1">
                                    <a:latin typeface="Cambria Math" panose="02040503050406030204" pitchFamily="18" charset="0"/>
                                  </a:rPr>
                                </m:ctrlPr>
                              </m:sSupPr>
                              <m:e>
                                <m:r>
                                  <a:rPr lang="en-US" i="1">
                                    <a:latin typeface="Cambria Math" panose="02040503050406030204" pitchFamily="18" charset="0"/>
                                  </a:rPr>
                                  <m:t>𝑤</m:t>
                                </m:r>
                              </m:e>
                              <m:sup>
                                <m:d>
                                  <m:dPr>
                                    <m:ctrlPr>
                                      <a:rPr lang="en-US" i="1">
                                        <a:latin typeface="Cambria Math" panose="02040503050406030204" pitchFamily="18" charset="0"/>
                                      </a:rPr>
                                    </m:ctrlPr>
                                  </m:dPr>
                                  <m:e>
                                    <m:r>
                                      <a:rPr lang="en-US" i="1">
                                        <a:latin typeface="Cambria Math" panose="02040503050406030204" pitchFamily="18" charset="0"/>
                                      </a:rPr>
                                      <m:t>𝑟</m:t>
                                    </m:r>
                                  </m:e>
                                </m:d>
                              </m:sup>
                            </m:sSup>
                          </m:sub>
                          <m:sup>
                            <m:d>
                              <m:dPr>
                                <m:ctrlPr>
                                  <a:rPr lang="en-US" i="1">
                                    <a:latin typeface="Cambria Math" panose="02040503050406030204" pitchFamily="18" charset="0"/>
                                  </a:rPr>
                                </m:ctrlPr>
                              </m:dPr>
                              <m:e>
                                <m:r>
                                  <a:rPr lang="en-US" i="1">
                                    <a:latin typeface="Cambria Math" panose="02040503050406030204" pitchFamily="18" charset="0"/>
                                  </a:rPr>
                                  <m:t>𝑟</m:t>
                                </m:r>
                              </m:e>
                            </m:d>
                          </m:sup>
                        </m:sSub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den>
                    </m:f>
                    <m:r>
                      <a:rPr lang="en-US" b="0" i="1" smtClean="0">
                        <a:latin typeface="Cambria Math" panose="02040503050406030204" pitchFamily="18" charset="0"/>
                      </a:rPr>
                      <m:t>)</m:t>
                    </m:r>
                  </m:oMath>
                </a14:m>
                <a:endParaRPr lang="en-US" dirty="0"/>
              </a:p>
              <a:p>
                <a:pPr marL="514350" indent="-514350">
                  <a:buFont typeface="+mj-lt"/>
                  <a:buAutoNum type="arabicPeriod"/>
                </a:pPr>
                <a:endParaRPr lang="en-US" dirty="0"/>
              </a:p>
              <a:p>
                <a:pPr marL="514350" indent="-514350">
                  <a:buFont typeface="+mj-lt"/>
                  <a:buAutoNum type="arabicPeriod"/>
                </a:pPr>
                <a:endParaRPr lang="en-US" dirty="0"/>
              </a:p>
            </p:txBody>
          </p:sp>
        </mc:Choice>
        <mc:Fallback xmlns="">
          <p:sp>
            <p:nvSpPr>
              <p:cNvPr id="3" name="Content Placeholder 2">
                <a:extLst>
                  <a:ext uri="{FF2B5EF4-FFF2-40B4-BE49-F238E27FC236}">
                    <a16:creationId xmlns:a16="http://schemas.microsoft.com/office/drawing/2014/main" id="{A59A5C21-5B10-1212-86D0-3868187E40E2}"/>
                  </a:ext>
                </a:extLst>
              </p:cNvPr>
              <p:cNvSpPr>
                <a:spLocks noGrp="1" noRot="1" noChangeAspect="1" noMove="1" noResize="1" noEditPoints="1" noAdjustHandles="1" noChangeArrowheads="1" noChangeShapeType="1" noTextEdit="1"/>
              </p:cNvSpPr>
              <p:nvPr>
                <p:ph idx="1"/>
              </p:nvPr>
            </p:nvSpPr>
            <p:spPr>
              <a:blipFill>
                <a:blip r:embed="rId2"/>
                <a:stretch>
                  <a:fillRect l="-844"/>
                </a:stretch>
              </a:blipFill>
            </p:spPr>
            <p:txBody>
              <a:bodyPr/>
              <a:lstStyle/>
              <a:p>
                <a:r>
                  <a:rPr lang="en-US">
                    <a:noFill/>
                  </a:rPr>
                  <a:t> </a:t>
                </a:r>
              </a:p>
            </p:txBody>
          </p:sp>
        </mc:Fallback>
      </mc:AlternateContent>
    </p:spTree>
    <p:extLst>
      <p:ext uri="{BB962C8B-B14F-4D97-AF65-F5344CB8AC3E}">
        <p14:creationId xmlns:p14="http://schemas.microsoft.com/office/powerpoint/2010/main" val="11527094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6F747-966B-C038-D484-A1D212053E5E}"/>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0A254B98-DA52-B8F3-FB99-F2042E501EB2}"/>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E33B743-8C5D-1FD3-7639-DDC0D2A9FE28}"/>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0C287F6-77A3-93CD-DAC4-59128CE3D02A}"/>
              </a:ext>
            </a:extLst>
          </p:cNvPr>
          <p:cNvSpPr txBox="1"/>
          <p:nvPr/>
        </p:nvSpPr>
        <p:spPr>
          <a:xfrm>
            <a:off x="5383877" y="216038"/>
            <a:ext cx="1401987" cy="369332"/>
          </a:xfrm>
          <a:prstGeom prst="rect">
            <a:avLst/>
          </a:prstGeom>
          <a:noFill/>
        </p:spPr>
        <p:txBody>
          <a:bodyPr wrap="none" rtlCol="0">
            <a:spAutoFit/>
          </a:bodyPr>
          <a:lstStyle/>
          <a:p>
            <a:r>
              <a:rPr lang="en-US" dirty="0"/>
              <a:t>Busy </a:t>
            </a:r>
            <a:r>
              <a:rPr lang="en-US" dirty="0" err="1"/>
              <a:t>Beeway</a:t>
            </a:r>
            <a:endParaRPr lang="en-US" dirty="0"/>
          </a:p>
        </p:txBody>
      </p:sp>
      <p:sp>
        <p:nvSpPr>
          <p:cNvPr id="3" name="Oval 2">
            <a:extLst>
              <a:ext uri="{FF2B5EF4-FFF2-40B4-BE49-F238E27FC236}">
                <a16:creationId xmlns:a16="http://schemas.microsoft.com/office/drawing/2014/main" id="{0FBFD392-EDF1-CFE0-35C1-C75C8BC63865}"/>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B4F88091-DCF1-8FC6-6177-6275BAA38F80}"/>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3F7E6BC-0EEB-A9A8-7B5D-1CDBEB0172B3}"/>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02F598B-2536-2A45-C86C-5C7EFEBB9D1C}"/>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B0799118-0193-176C-38BD-C8A900661F22}"/>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4BE2EA9B-8C40-EDFC-6E71-ED87BB079B21}"/>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3446562B-A5EE-D298-2B38-87BF9B5CF82D}"/>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0C8DCCC4-B2F5-399C-F176-5C1C1F8665E5}"/>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7F4BE8E5-9147-51A0-509C-4C5A5223FE42}"/>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133A8-4C35-7C74-363B-FF48A1FE2A8F}"/>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56" name="TextBox 55">
            <a:extLst>
              <a:ext uri="{FF2B5EF4-FFF2-40B4-BE49-F238E27FC236}">
                <a16:creationId xmlns:a16="http://schemas.microsoft.com/office/drawing/2014/main" id="{4C11E693-E212-CFA9-B64D-454E556BA33B}"/>
              </a:ext>
            </a:extLst>
          </p:cNvPr>
          <p:cNvSpPr txBox="1"/>
          <p:nvPr/>
        </p:nvSpPr>
        <p:spPr>
          <a:xfrm>
            <a:off x="8707188" y="1234955"/>
            <a:ext cx="2872154" cy="4524315"/>
          </a:xfrm>
          <a:prstGeom prst="rect">
            <a:avLst/>
          </a:prstGeom>
          <a:noFill/>
        </p:spPr>
        <p:txBody>
          <a:bodyPr wrap="square" rtlCol="0">
            <a:spAutoFit/>
          </a:bodyPr>
          <a:lstStyle/>
          <a:p>
            <a:r>
              <a:rPr lang="en-US" dirty="0"/>
              <a:t>The human-AI team controls a bee avatar. </a:t>
            </a:r>
          </a:p>
          <a:p>
            <a:endParaRPr lang="en-US" dirty="0"/>
          </a:p>
          <a:p>
            <a:r>
              <a:rPr lang="en-US" dirty="0"/>
              <a:t>They have 3 lives to successfully guide the bee to each of the 7 goals (6 of them look like flowers, and the 7</a:t>
            </a:r>
            <a:r>
              <a:rPr lang="en-US" baseline="30000" dirty="0"/>
              <a:t>th</a:t>
            </a:r>
            <a:r>
              <a:rPr lang="en-US" dirty="0"/>
              <a:t> looks like a portal) while avoiding moving wasps.</a:t>
            </a:r>
          </a:p>
          <a:p>
            <a:endParaRPr lang="en-US" dirty="0"/>
          </a:p>
          <a:p>
            <a:r>
              <a:rPr lang="en-US" dirty="0"/>
              <a:t>Only one goal is on the game map at any one time with a new goal appearing after the bee reaches the current goal. </a:t>
            </a:r>
          </a:p>
        </p:txBody>
      </p:sp>
    </p:spTree>
    <p:extLst>
      <p:ext uri="{BB962C8B-B14F-4D97-AF65-F5344CB8AC3E}">
        <p14:creationId xmlns:p14="http://schemas.microsoft.com/office/powerpoint/2010/main" val="38243361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F06DE-0445-D9C1-2D41-8DE6AC81F062}"/>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C260AD79-ABFC-ACCA-F3D9-EFBF5378F9C0}"/>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7598209-AEFD-2E06-750B-8F62198F808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88129A8-F3F8-493C-0D5B-AD001E80984C}"/>
              </a:ext>
            </a:extLst>
          </p:cNvPr>
          <p:cNvSpPr txBox="1"/>
          <p:nvPr/>
        </p:nvSpPr>
        <p:spPr>
          <a:xfrm>
            <a:off x="5457813" y="237545"/>
            <a:ext cx="1401987" cy="369332"/>
          </a:xfrm>
          <a:prstGeom prst="rect">
            <a:avLst/>
          </a:prstGeom>
          <a:noFill/>
        </p:spPr>
        <p:txBody>
          <a:bodyPr wrap="none" rtlCol="0">
            <a:spAutoFit/>
          </a:bodyPr>
          <a:lstStyle/>
          <a:p>
            <a:r>
              <a:rPr lang="en-US" dirty="0"/>
              <a:t>Busy </a:t>
            </a:r>
            <a:r>
              <a:rPr lang="en-US" dirty="0" err="1"/>
              <a:t>Beeway</a:t>
            </a:r>
            <a:endParaRPr lang="en-US" dirty="0"/>
          </a:p>
        </p:txBody>
      </p:sp>
      <p:sp>
        <p:nvSpPr>
          <p:cNvPr id="3" name="Oval 2">
            <a:extLst>
              <a:ext uri="{FF2B5EF4-FFF2-40B4-BE49-F238E27FC236}">
                <a16:creationId xmlns:a16="http://schemas.microsoft.com/office/drawing/2014/main" id="{0921F37F-B657-D884-A67F-FE7B7DD1663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9DD98251-C558-4F95-B3C7-01ABC4D98F2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811CA1B-4B69-E327-F03A-D361B147F16A}"/>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0A67C35-D6E7-EDBE-6234-E5AA7B751941}"/>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EC9167B-9434-A6BD-D846-5F3A50A8DA7C}"/>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7A391EB8-0BD0-7D93-354A-28C609FEB69A}"/>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79B4C197-DD30-5087-10F7-6CA9F634C851}"/>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EC3FE437-4D97-763F-CD3D-A2C6FCEEC89D}"/>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1BC3B909-1D2B-31EA-9114-D413CD720092}"/>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2327CF0-FE27-5809-E5F5-801C4DD6D51B}"/>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5" name="TextBox 4">
            <a:extLst>
              <a:ext uri="{FF2B5EF4-FFF2-40B4-BE49-F238E27FC236}">
                <a16:creationId xmlns:a16="http://schemas.microsoft.com/office/drawing/2014/main" id="{4EE54023-FEBC-6A6D-327C-385EEC7A51F4}"/>
              </a:ext>
            </a:extLst>
          </p:cNvPr>
          <p:cNvSpPr txBox="1"/>
          <p:nvPr/>
        </p:nvSpPr>
        <p:spPr>
          <a:xfrm>
            <a:off x="8402867" y="1175478"/>
            <a:ext cx="3165230" cy="5078313"/>
          </a:xfrm>
          <a:prstGeom prst="rect">
            <a:avLst/>
          </a:prstGeom>
          <a:noFill/>
        </p:spPr>
        <p:txBody>
          <a:bodyPr wrap="square" rtlCol="0">
            <a:spAutoFit/>
          </a:bodyPr>
          <a:lstStyle/>
          <a:p>
            <a:r>
              <a:rPr lang="en-US" dirty="0"/>
              <a:t>The bee moves up to 8 units per second in any desired direction. </a:t>
            </a:r>
          </a:p>
          <a:p>
            <a:endParaRPr lang="en-US" dirty="0"/>
          </a:p>
          <a:p>
            <a:r>
              <a:rPr lang="en-US" dirty="0"/>
              <a:t>Wasps are randomly generated on the game map, with the amount depending on the difficulty level. </a:t>
            </a:r>
          </a:p>
          <a:p>
            <a:endParaRPr lang="en-US" dirty="0"/>
          </a:p>
          <a:p>
            <a:r>
              <a:rPr lang="en-US" dirty="0"/>
              <a:t>The wasps continuously move in a fixed randomly assigned direction at a non-fixed random speed. </a:t>
            </a:r>
          </a:p>
          <a:p>
            <a:endParaRPr lang="en-US" dirty="0"/>
          </a:p>
          <a:p>
            <a:r>
              <a:rPr lang="en-US" dirty="0"/>
              <a:t>There are four different speeds to sample from, and a new speed is sampled for each wasp every 1/30</a:t>
            </a:r>
            <a:r>
              <a:rPr lang="en-US" baseline="30000" dirty="0"/>
              <a:t>th</a:t>
            </a:r>
            <a:r>
              <a:rPr lang="en-US" dirty="0"/>
              <a:t> of a second.  </a:t>
            </a:r>
          </a:p>
        </p:txBody>
      </p:sp>
    </p:spTree>
    <p:extLst>
      <p:ext uri="{BB962C8B-B14F-4D97-AF65-F5344CB8AC3E}">
        <p14:creationId xmlns:p14="http://schemas.microsoft.com/office/powerpoint/2010/main" val="1099758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C6302-2BFB-027F-6D2B-486646B78BA1}"/>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949A97DE-22E2-8A67-D11B-C0DB56667A32}"/>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73F6A25-DBD7-8DF9-F36B-853A3F7C19B5}"/>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AD0BC48C-8803-B098-493A-0C75C285832A}"/>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B59EF89D-03B5-C422-217F-128551D181EB}"/>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877DD88-6B30-6493-3F4A-F543FA599262}"/>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1E04F07E-88BA-E146-46F6-AD7756E47C0F}"/>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F9FD468-52CB-BCA5-0A6C-E6DA15F01B9D}"/>
              </a:ext>
            </a:extLst>
          </p:cNvPr>
          <p:cNvSpPr txBox="1"/>
          <p:nvPr/>
        </p:nvSpPr>
        <p:spPr>
          <a:xfrm>
            <a:off x="8843350" y="1335939"/>
            <a:ext cx="2597581" cy="5355312"/>
          </a:xfrm>
          <a:prstGeom prst="rect">
            <a:avLst/>
          </a:prstGeom>
          <a:noFill/>
        </p:spPr>
        <p:txBody>
          <a:bodyPr wrap="square" rtlCol="0">
            <a:spAutoFit/>
          </a:bodyPr>
          <a:lstStyle/>
          <a:p>
            <a:r>
              <a:rPr lang="en-US" dirty="0"/>
              <a:t>The AI teammate controls the bee whenever the human player is not touching their on-screen joystick.</a:t>
            </a:r>
          </a:p>
          <a:p>
            <a:endParaRPr lang="en-US" dirty="0"/>
          </a:p>
          <a:p>
            <a:r>
              <a:rPr lang="en-US" dirty="0"/>
              <a:t>The AI teammate follows an Artificial Potential Field (APF) path-planner</a:t>
            </a:r>
          </a:p>
          <a:p>
            <a:endParaRPr lang="en-US" dirty="0"/>
          </a:p>
          <a:p>
            <a:r>
              <a:rPr lang="en-US" dirty="0"/>
              <a:t>In each game session, the player is randomly assigned one of four AI teammates with varying APF parameters. </a:t>
            </a:r>
          </a:p>
          <a:p>
            <a:endParaRPr lang="en-US" dirty="0"/>
          </a:p>
          <a:p>
            <a:r>
              <a:rPr lang="en-US" dirty="0"/>
              <a:t>They are only identifiable to the player through their behavior. </a:t>
            </a:r>
          </a:p>
        </p:txBody>
      </p:sp>
      <p:sp>
        <p:nvSpPr>
          <p:cNvPr id="48" name="TextBox 47">
            <a:extLst>
              <a:ext uri="{FF2B5EF4-FFF2-40B4-BE49-F238E27FC236}">
                <a16:creationId xmlns:a16="http://schemas.microsoft.com/office/drawing/2014/main" id="{2F4D2BB3-9AA0-F890-842C-BC6434E9E3C1}"/>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6CCE81A6-FD73-55AD-3F96-93943B08C772}"/>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44C86787-5AA8-0A8C-3FAC-025036FB562B}"/>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BEDB283C-50E1-0CEE-113E-F6F9FD14DC3F}"/>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B4A6AB8E-E6F7-D933-736C-AFEAA2511954}"/>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E14D8F9-F612-E84C-5B9E-1A16B65CA2AC}"/>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2" name="TextBox 1">
            <a:extLst>
              <a:ext uri="{FF2B5EF4-FFF2-40B4-BE49-F238E27FC236}">
                <a16:creationId xmlns:a16="http://schemas.microsoft.com/office/drawing/2014/main" id="{0F1CB2F0-0F4E-5E6F-E0C6-B7468110EA26}"/>
              </a:ext>
            </a:extLst>
          </p:cNvPr>
          <p:cNvSpPr txBox="1"/>
          <p:nvPr/>
        </p:nvSpPr>
        <p:spPr>
          <a:xfrm>
            <a:off x="5457813" y="237545"/>
            <a:ext cx="1401987" cy="369332"/>
          </a:xfrm>
          <a:prstGeom prst="rect">
            <a:avLst/>
          </a:prstGeom>
          <a:noFill/>
        </p:spPr>
        <p:txBody>
          <a:bodyPr wrap="none" rtlCol="0">
            <a:spAutoFit/>
          </a:bodyPr>
          <a:lstStyle/>
          <a:p>
            <a:r>
              <a:rPr lang="en-US" dirty="0"/>
              <a:t>Busy </a:t>
            </a:r>
            <a:r>
              <a:rPr lang="en-US" dirty="0" err="1"/>
              <a:t>Beeway</a:t>
            </a:r>
            <a:endParaRPr lang="en-US" dirty="0"/>
          </a:p>
        </p:txBody>
      </p:sp>
    </p:spTree>
    <p:extLst>
      <p:ext uri="{BB962C8B-B14F-4D97-AF65-F5344CB8AC3E}">
        <p14:creationId xmlns:p14="http://schemas.microsoft.com/office/powerpoint/2010/main" val="238797290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32241-A11B-994E-96EF-24FDC8CA1320}"/>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4AE98449-62ED-5C1A-A964-E3D772036112}"/>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C3A6EB3-08A0-CE13-DD37-4DAF9E3C92A4}"/>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5206EB1D-6A2A-80FF-4C61-36BF6288380F}"/>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06A6AB75-AFC6-77EA-DAFE-F9864F3F1DFA}"/>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8E40875-BAB8-C6E2-BB67-9230C62880D7}"/>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2CE50FC-A014-C885-A019-9E2B44C85AE5}"/>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8E33368-98CC-6700-B267-68D112930063}"/>
              </a:ext>
            </a:extLst>
          </p:cNvPr>
          <p:cNvSpPr txBox="1"/>
          <p:nvPr/>
        </p:nvSpPr>
        <p:spPr>
          <a:xfrm>
            <a:off x="8797250" y="2069444"/>
            <a:ext cx="2597581" cy="1754326"/>
          </a:xfrm>
          <a:prstGeom prst="rect">
            <a:avLst/>
          </a:prstGeom>
          <a:noFill/>
        </p:spPr>
        <p:txBody>
          <a:bodyPr wrap="square" rtlCol="0">
            <a:spAutoFit/>
          </a:bodyPr>
          <a:lstStyle/>
          <a:p>
            <a:r>
              <a:rPr lang="en-US" dirty="0"/>
              <a:t>We are still debating how to fit control-switching between the AI and human player. For now, we are treating them as a single controller.   </a:t>
            </a:r>
          </a:p>
        </p:txBody>
      </p:sp>
      <p:sp>
        <p:nvSpPr>
          <p:cNvPr id="48" name="TextBox 47">
            <a:extLst>
              <a:ext uri="{FF2B5EF4-FFF2-40B4-BE49-F238E27FC236}">
                <a16:creationId xmlns:a16="http://schemas.microsoft.com/office/drawing/2014/main" id="{5146F69D-07E1-2605-E442-EE9B38D238E8}"/>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54B3C2DF-4D62-E5CF-24A3-507DFE4AE71A}"/>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2D1E97EC-B3B1-821A-27F9-B9216C52465B}"/>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4E76EC38-29B8-CA3D-C0ED-62209EA252C7}"/>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C0BCE6A4-E260-6CDD-0DD5-0DA191ABF7C5}"/>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F3CA53C-F338-B8E5-BE80-D04E77CCF2D4}"/>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2" name="TextBox 1">
            <a:extLst>
              <a:ext uri="{FF2B5EF4-FFF2-40B4-BE49-F238E27FC236}">
                <a16:creationId xmlns:a16="http://schemas.microsoft.com/office/drawing/2014/main" id="{63701641-3682-9472-D00B-938AABE6A8C4}"/>
              </a:ext>
            </a:extLst>
          </p:cNvPr>
          <p:cNvSpPr txBox="1"/>
          <p:nvPr/>
        </p:nvSpPr>
        <p:spPr>
          <a:xfrm>
            <a:off x="5457813" y="237545"/>
            <a:ext cx="1401987" cy="369332"/>
          </a:xfrm>
          <a:prstGeom prst="rect">
            <a:avLst/>
          </a:prstGeom>
          <a:noFill/>
        </p:spPr>
        <p:txBody>
          <a:bodyPr wrap="none" rtlCol="0">
            <a:spAutoFit/>
          </a:bodyPr>
          <a:lstStyle/>
          <a:p>
            <a:r>
              <a:rPr lang="en-US" dirty="0"/>
              <a:t>Busy </a:t>
            </a:r>
            <a:r>
              <a:rPr lang="en-US" dirty="0" err="1"/>
              <a:t>Beeway</a:t>
            </a:r>
            <a:endParaRPr lang="en-US" dirty="0"/>
          </a:p>
        </p:txBody>
      </p:sp>
    </p:spTree>
    <p:extLst>
      <p:ext uri="{BB962C8B-B14F-4D97-AF65-F5344CB8AC3E}">
        <p14:creationId xmlns:p14="http://schemas.microsoft.com/office/powerpoint/2010/main" val="20210624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91492-5248-0C49-EBD8-36FB1778CB88}"/>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3CD58EC1-C150-D4E7-0C5B-B06276A846F2}"/>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35A01A7-7717-3C54-1B81-B792125B7E5A}"/>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D495AA52-AF27-9026-EDD5-A4AFD812F8DB}"/>
              </a:ext>
            </a:extLst>
          </p:cNvPr>
          <p:cNvSpPr txBox="1"/>
          <p:nvPr/>
        </p:nvSpPr>
        <p:spPr>
          <a:xfrm>
            <a:off x="5457813" y="237545"/>
            <a:ext cx="1401987" cy="369332"/>
          </a:xfrm>
          <a:prstGeom prst="rect">
            <a:avLst/>
          </a:prstGeom>
          <a:noFill/>
        </p:spPr>
        <p:txBody>
          <a:bodyPr wrap="none" rtlCol="0">
            <a:spAutoFit/>
          </a:bodyPr>
          <a:lstStyle/>
          <a:p>
            <a:r>
              <a:rPr lang="en-US" dirty="0"/>
              <a:t>Busy </a:t>
            </a:r>
            <a:r>
              <a:rPr lang="en-US" dirty="0" err="1"/>
              <a:t>Beeway</a:t>
            </a:r>
            <a:endParaRPr lang="en-US" dirty="0"/>
          </a:p>
        </p:txBody>
      </p:sp>
      <p:sp>
        <p:nvSpPr>
          <p:cNvPr id="3" name="Oval 2">
            <a:extLst>
              <a:ext uri="{FF2B5EF4-FFF2-40B4-BE49-F238E27FC236}">
                <a16:creationId xmlns:a16="http://schemas.microsoft.com/office/drawing/2014/main" id="{DB68B993-6086-ED6D-DE81-AD68FCEEA20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87BD924-D55E-A942-5B6A-7D65321B1B04}"/>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44468426-659D-07E8-4214-CBFC2A83D2F8}"/>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DFA90520-CAD2-EBC6-5AAA-85CF0E698A4B}"/>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A89A8CC-FD44-BFCE-5585-F152527B916B}"/>
              </a:ext>
            </a:extLst>
          </p:cNvPr>
          <p:cNvSpPr txBox="1"/>
          <p:nvPr/>
        </p:nvSpPr>
        <p:spPr>
          <a:xfrm>
            <a:off x="6158807" y="3186725"/>
            <a:ext cx="540533" cy="369332"/>
          </a:xfrm>
          <a:prstGeom prst="rect">
            <a:avLst/>
          </a:prstGeom>
          <a:noFill/>
        </p:spPr>
        <p:txBody>
          <a:bodyPr wrap="none" rtlCol="0">
            <a:spAutoFit/>
          </a:bodyPr>
          <a:lstStyle/>
          <a:p>
            <a:r>
              <a:rPr lang="en-US" dirty="0"/>
              <a:t>Bee</a:t>
            </a:r>
          </a:p>
        </p:txBody>
      </p:sp>
      <p:sp>
        <p:nvSpPr>
          <p:cNvPr id="49" name="TextBox 48">
            <a:extLst>
              <a:ext uri="{FF2B5EF4-FFF2-40B4-BE49-F238E27FC236}">
                <a16:creationId xmlns:a16="http://schemas.microsoft.com/office/drawing/2014/main" id="{6B6246AF-9FBC-BD1D-BB9C-791139FB0ADA}"/>
              </a:ext>
            </a:extLst>
          </p:cNvPr>
          <p:cNvSpPr txBox="1"/>
          <p:nvPr/>
        </p:nvSpPr>
        <p:spPr>
          <a:xfrm>
            <a:off x="2767011" y="5307925"/>
            <a:ext cx="704039" cy="369332"/>
          </a:xfrm>
          <a:prstGeom prst="rect">
            <a:avLst/>
          </a:prstGeom>
          <a:noFill/>
        </p:spPr>
        <p:txBody>
          <a:bodyPr wrap="none" rtlCol="0">
            <a:spAutoFit/>
          </a:bodyPr>
          <a:lstStyle/>
          <a:p>
            <a:r>
              <a:rPr lang="en-US" dirty="0"/>
              <a:t>Wasp</a:t>
            </a:r>
          </a:p>
        </p:txBody>
      </p:sp>
      <p:sp>
        <p:nvSpPr>
          <p:cNvPr id="50" name="TextBox 49">
            <a:extLst>
              <a:ext uri="{FF2B5EF4-FFF2-40B4-BE49-F238E27FC236}">
                <a16:creationId xmlns:a16="http://schemas.microsoft.com/office/drawing/2014/main" id="{23FE93A6-0087-A3A1-5FBF-375A1D5B9199}"/>
              </a:ext>
            </a:extLst>
          </p:cNvPr>
          <p:cNvSpPr txBox="1"/>
          <p:nvPr/>
        </p:nvSpPr>
        <p:spPr>
          <a:xfrm>
            <a:off x="3476586" y="3310779"/>
            <a:ext cx="704039" cy="369332"/>
          </a:xfrm>
          <a:prstGeom prst="rect">
            <a:avLst/>
          </a:prstGeom>
          <a:noFill/>
        </p:spPr>
        <p:txBody>
          <a:bodyPr wrap="none" rtlCol="0">
            <a:spAutoFit/>
          </a:bodyPr>
          <a:lstStyle/>
          <a:p>
            <a:r>
              <a:rPr lang="en-US" dirty="0"/>
              <a:t>Wasp</a:t>
            </a:r>
          </a:p>
        </p:txBody>
      </p:sp>
      <p:sp>
        <p:nvSpPr>
          <p:cNvPr id="51" name="TextBox 50">
            <a:extLst>
              <a:ext uri="{FF2B5EF4-FFF2-40B4-BE49-F238E27FC236}">
                <a16:creationId xmlns:a16="http://schemas.microsoft.com/office/drawing/2014/main" id="{ACE76CA4-936D-6AC5-E563-F62F4FABAAE9}"/>
              </a:ext>
            </a:extLst>
          </p:cNvPr>
          <p:cNvSpPr txBox="1"/>
          <p:nvPr/>
        </p:nvSpPr>
        <p:spPr>
          <a:xfrm>
            <a:off x="128059" y="2846014"/>
            <a:ext cx="2500236" cy="369332"/>
          </a:xfrm>
          <a:prstGeom prst="rect">
            <a:avLst/>
          </a:prstGeom>
          <a:noFill/>
        </p:spPr>
        <p:txBody>
          <a:bodyPr wrap="none" rtlCol="0">
            <a:spAutoFit/>
          </a:bodyPr>
          <a:lstStyle/>
          <a:p>
            <a:r>
              <a:rPr lang="en-US" dirty="0"/>
              <a:t>Flower/ Final Goal Portal</a:t>
            </a:r>
          </a:p>
        </p:txBody>
      </p:sp>
      <p:cxnSp>
        <p:nvCxnSpPr>
          <p:cNvPr id="53" name="Straight Arrow Connector 52">
            <a:extLst>
              <a:ext uri="{FF2B5EF4-FFF2-40B4-BE49-F238E27FC236}">
                <a16:creationId xmlns:a16="http://schemas.microsoft.com/office/drawing/2014/main" id="{BC565A18-DF20-6B54-7FCF-3C53643EF3A9}"/>
              </a:ext>
            </a:extLst>
          </p:cNvPr>
          <p:cNvCxnSpPr>
            <a:cxnSpLocks/>
          </p:cNvCxnSpPr>
          <p:nvPr/>
        </p:nvCxnSpPr>
        <p:spPr>
          <a:xfrm flipH="1">
            <a:off x="1312985" y="3310779"/>
            <a:ext cx="440787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D48BA2D-72C1-15B3-14F7-21D541F43004}"/>
              </a:ext>
            </a:extLst>
          </p:cNvPr>
          <p:cNvSpPr txBox="1"/>
          <p:nvPr/>
        </p:nvSpPr>
        <p:spPr>
          <a:xfrm>
            <a:off x="3137488" y="2859433"/>
            <a:ext cx="1073692" cy="369332"/>
          </a:xfrm>
          <a:prstGeom prst="rect">
            <a:avLst/>
          </a:prstGeom>
          <a:noFill/>
        </p:spPr>
        <p:txBody>
          <a:bodyPr wrap="none" rtlCol="0">
            <a:spAutoFit/>
          </a:bodyPr>
          <a:lstStyle/>
          <a:p>
            <a:r>
              <a:rPr lang="en-US" dirty="0"/>
              <a:t>Objective</a:t>
            </a:r>
          </a:p>
        </p:txBody>
      </p:sp>
      <p:sp>
        <p:nvSpPr>
          <p:cNvPr id="4" name="TextBox 3">
            <a:extLst>
              <a:ext uri="{FF2B5EF4-FFF2-40B4-BE49-F238E27FC236}">
                <a16:creationId xmlns:a16="http://schemas.microsoft.com/office/drawing/2014/main" id="{3A6BD25D-990D-7C45-5D26-79BC104E37B8}"/>
              </a:ext>
            </a:extLst>
          </p:cNvPr>
          <p:cNvSpPr txBox="1"/>
          <p:nvPr/>
        </p:nvSpPr>
        <p:spPr>
          <a:xfrm>
            <a:off x="8402867" y="2346442"/>
            <a:ext cx="2919047" cy="1754326"/>
          </a:xfrm>
          <a:prstGeom prst="rect">
            <a:avLst/>
          </a:prstGeom>
          <a:noFill/>
        </p:spPr>
        <p:txBody>
          <a:bodyPr wrap="square" rtlCol="0">
            <a:spAutoFit/>
          </a:bodyPr>
          <a:lstStyle/>
          <a:p>
            <a:r>
              <a:rPr lang="en-US" dirty="0"/>
              <a:t>The trajectory of the AI-human team is observed from the start of game play to the final goal or until a collision (known as an attempt). </a:t>
            </a:r>
          </a:p>
        </p:txBody>
      </p:sp>
    </p:spTree>
    <p:extLst>
      <p:ext uri="{BB962C8B-B14F-4D97-AF65-F5344CB8AC3E}">
        <p14:creationId xmlns:p14="http://schemas.microsoft.com/office/powerpoint/2010/main" val="188513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3FE83-B254-EF7C-1DA2-FEF20B824E2D}"/>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0CECBF05-3A9A-EDD9-DA44-5E57B359F6C7}"/>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96BFC20D-6B05-DA4E-D2CA-8485C3FA3C9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96CFDC53-42F7-2441-420B-B2DA4E9F99C7}"/>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389EEB-97F0-2D55-FEA2-34692318479B}"/>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974AEB6-8C75-628D-8D6A-0EFF47930F1C}"/>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F6203543-D7CE-714B-960F-132F13BCBF5F}"/>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1326B9E3-B61A-ED07-BEED-AC5713E3F7EC}"/>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E909E875-856A-B477-82F4-7C973720E1BC}"/>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180C68D8-8B67-3AED-4ED7-5EEA82A5E898}"/>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9D23050-4515-BD7B-1A49-7603698AF9D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42B8B8EC-6ADF-C58A-D6F3-D8802D6BABB9}"/>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EBD85B02-E7E2-7E64-F284-7E01A354924B}"/>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DA7ED00F-7A41-230D-0C3C-9EAF7B8A3127}"/>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3B944F81-89B4-90C8-91AC-6FB5AF6F4F9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59630FAE-D979-6548-D285-0D88B6B86AFF}"/>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DC18C002-0AD6-2BDD-5C19-415B0092E704}"/>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0B848805-A6B1-3425-1B0C-230F14E31A12}"/>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B35E5D4-F581-5C95-C200-74CDEFB44D32}"/>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DEA99DE4-A987-3FEA-E10F-47C07D5E91FF}"/>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AF15C6BD-33C1-3A1D-D3DD-7DFA32D37FFE}"/>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099C4B8-E8FD-1F89-5BC3-60F5A6840941}"/>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8438D64-6F04-E37C-8A7C-8237FC603302}"/>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F500B3A-9C50-1977-5798-97623A476D4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E4B8200A-87BE-9083-4F55-758CD5C34ADC}"/>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E695E2D9-4070-4A0A-7CD4-DD57FE797FF4}"/>
                  </a:ext>
                </a:extLst>
              </p:cNvPr>
              <p:cNvSpPr txBox="1"/>
              <p:nvPr/>
            </p:nvSpPr>
            <p:spPr>
              <a:xfrm>
                <a:off x="8891829" y="1117099"/>
                <a:ext cx="2403231" cy="4289636"/>
              </a:xfrm>
              <a:prstGeom prst="rect">
                <a:avLst/>
              </a:prstGeom>
              <a:noFill/>
            </p:spPr>
            <p:txBody>
              <a:bodyPr wrap="square" rtlCol="0">
                <a:spAutoFit/>
              </a:bodyPr>
              <a:lstStyle/>
              <a:p>
                <a:r>
                  <a:rPr lang="en-US" dirty="0"/>
                  <a:t>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is used to shift the transition probabilities of the default policy such that states more desirable to the controller are now more likely. </a:t>
                </a:r>
              </a:p>
              <a:p>
                <a:endParaRPr lang="en-US" dirty="0"/>
              </a:p>
              <a:p>
                <a:r>
                  <a:rPr lang="en-US" dirty="0"/>
                  <a:t>This constructs a new policy known as the optimal control law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oMath>
                </a14:m>
                <a:r>
                  <a:rPr lang="en-US" dirty="0"/>
                  <a:t>.</a:t>
                </a:r>
              </a:p>
              <a:p>
                <a:endParaRPr lang="en-US" dirty="0"/>
              </a:p>
              <a:p>
                <a:r>
                  <a:rPr lang="en-US" dirty="0"/>
                  <a:t>Note: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 </m:t>
                        </m:r>
                      </m:e>
                    </m:d>
                    <m:r>
                      <a:rPr lang="en-US" b="0" i="1" smtClean="0">
                        <a:latin typeface="Cambria Math" panose="02040503050406030204" pitchFamily="18" charset="0"/>
                      </a:rPr>
                      <m:t>=0</m:t>
                    </m:r>
                  </m:oMath>
                </a14:m>
                <a:r>
                  <a:rPr lang="en-US" dirty="0"/>
                  <a:t> whenever </a:t>
                </a:r>
                <a14:m>
                  <m:oMath xmlns:m="http://schemas.openxmlformats.org/officeDocument/2006/math">
                    <m:sSup>
                      <m:sSupPr>
                        <m:ctrlPr>
                          <a:rPr lang="en-US" i="1">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ea typeface="Cambria Math" panose="02040503050406030204" pitchFamily="18" charset="0"/>
                          </a:rPr>
                          <m:t>0</m:t>
                        </m:r>
                      </m:sup>
                    </m:sSup>
                    <m:d>
                      <m:dPr>
                        <m:ctrlPr>
                          <a:rPr lang="en-US" i="1">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i="1" smtClean="0">
                            <a:latin typeface="Cambria Math" panose="02040503050406030204" pitchFamily="18" charset="0"/>
                          </a:rPr>
                          <m:t> </m:t>
                        </m:r>
                      </m:e>
                    </m:d>
                    <m:r>
                      <a:rPr lang="en-US" i="1">
                        <a:latin typeface="Cambria Math" panose="02040503050406030204" pitchFamily="18" charset="0"/>
                      </a:rPr>
                      <m:t>=0</m:t>
                    </m:r>
                  </m:oMath>
                </a14:m>
                <a:r>
                  <a:rPr lang="en-US" dirty="0"/>
                  <a:t>  </a:t>
                </a:r>
              </a:p>
            </p:txBody>
          </p:sp>
        </mc:Choice>
        <mc:Fallback>
          <p:sp>
            <p:nvSpPr>
              <p:cNvPr id="131" name="TextBox 130">
                <a:extLst>
                  <a:ext uri="{FF2B5EF4-FFF2-40B4-BE49-F238E27FC236}">
                    <a16:creationId xmlns:a16="http://schemas.microsoft.com/office/drawing/2014/main" id="{E695E2D9-4070-4A0A-7CD4-DD57FE797FF4}"/>
                  </a:ext>
                </a:extLst>
              </p:cNvPr>
              <p:cNvSpPr txBox="1">
                <a:spLocks noRot="1" noChangeAspect="1" noMove="1" noResize="1" noEditPoints="1" noAdjustHandles="1" noChangeArrowheads="1" noChangeShapeType="1" noTextEdit="1"/>
              </p:cNvSpPr>
              <p:nvPr/>
            </p:nvSpPr>
            <p:spPr>
              <a:xfrm>
                <a:off x="8891829" y="1117099"/>
                <a:ext cx="2403231" cy="4289636"/>
              </a:xfrm>
              <a:prstGeom prst="rect">
                <a:avLst/>
              </a:prstGeom>
              <a:blipFill>
                <a:blip r:embed="rId3"/>
                <a:stretch>
                  <a:fillRect l="-2105" t="-590" r="-210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1EDCD76-DDEE-91C7-8EC5-9CBCF748FF48}"/>
              </a:ext>
            </a:extLst>
          </p:cNvPr>
          <p:cNvSpPr txBox="1"/>
          <p:nvPr/>
        </p:nvSpPr>
        <p:spPr>
          <a:xfrm>
            <a:off x="5145189" y="3107041"/>
            <a:ext cx="508473" cy="369332"/>
          </a:xfrm>
          <a:prstGeom prst="rect">
            <a:avLst/>
          </a:prstGeom>
          <a:noFill/>
        </p:spPr>
        <p:txBody>
          <a:bodyPr wrap="none" rtlCol="0">
            <a:spAutoFit/>
          </a:bodyPr>
          <a:lstStyle/>
          <a:p>
            <a:r>
              <a:rPr lang="en-US" dirty="0"/>
              <a:t>1/3</a:t>
            </a:r>
          </a:p>
        </p:txBody>
      </p:sp>
      <p:sp>
        <p:nvSpPr>
          <p:cNvPr id="9" name="TextBox 8">
            <a:extLst>
              <a:ext uri="{FF2B5EF4-FFF2-40B4-BE49-F238E27FC236}">
                <a16:creationId xmlns:a16="http://schemas.microsoft.com/office/drawing/2014/main" id="{C85751EF-3C34-2530-68EE-1671F38C445D}"/>
              </a:ext>
            </a:extLst>
          </p:cNvPr>
          <p:cNvSpPr txBox="1"/>
          <p:nvPr/>
        </p:nvSpPr>
        <p:spPr>
          <a:xfrm>
            <a:off x="5661993" y="2673073"/>
            <a:ext cx="508473" cy="369332"/>
          </a:xfrm>
          <a:prstGeom prst="rect">
            <a:avLst/>
          </a:prstGeom>
          <a:noFill/>
        </p:spPr>
        <p:txBody>
          <a:bodyPr wrap="none" rtlCol="0">
            <a:spAutoFit/>
          </a:bodyPr>
          <a:lstStyle/>
          <a:p>
            <a:r>
              <a:rPr lang="en-US" dirty="0"/>
              <a:t>1/3</a:t>
            </a:r>
          </a:p>
        </p:txBody>
      </p:sp>
      <p:sp>
        <p:nvSpPr>
          <p:cNvPr id="11" name="TextBox 10">
            <a:extLst>
              <a:ext uri="{FF2B5EF4-FFF2-40B4-BE49-F238E27FC236}">
                <a16:creationId xmlns:a16="http://schemas.microsoft.com/office/drawing/2014/main" id="{9E1347D8-9EBA-22D8-C71C-4922462820EB}"/>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C6828908-DF64-AA57-7BFE-FEC38331F36E}"/>
              </a:ext>
            </a:extLst>
          </p:cNvPr>
          <p:cNvSpPr txBox="1"/>
          <p:nvPr/>
        </p:nvSpPr>
        <p:spPr>
          <a:xfrm>
            <a:off x="5654789" y="3599112"/>
            <a:ext cx="625492" cy="369332"/>
          </a:xfrm>
          <a:prstGeom prst="rect">
            <a:avLst/>
          </a:prstGeom>
          <a:noFill/>
        </p:spPr>
        <p:txBody>
          <a:bodyPr wrap="none" rtlCol="0">
            <a:spAutoFit/>
          </a:bodyPr>
          <a:lstStyle/>
          <a:p>
            <a:r>
              <a:rPr lang="en-US" dirty="0"/>
              <a:t>1/12</a:t>
            </a:r>
          </a:p>
        </p:txBody>
      </p:sp>
      <p:sp>
        <p:nvSpPr>
          <p:cNvPr id="13" name="TextBox 12">
            <a:extLst>
              <a:ext uri="{FF2B5EF4-FFF2-40B4-BE49-F238E27FC236}">
                <a16:creationId xmlns:a16="http://schemas.microsoft.com/office/drawing/2014/main" id="{E064BD9F-4AE6-11A4-9683-D89CDB5A82C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 the optimal control law</a:t>
            </a:r>
          </a:p>
        </p:txBody>
      </p:sp>
      <p:sp>
        <p:nvSpPr>
          <p:cNvPr id="14" name="TextBox 13">
            <a:extLst>
              <a:ext uri="{FF2B5EF4-FFF2-40B4-BE49-F238E27FC236}">
                <a16:creationId xmlns:a16="http://schemas.microsoft.com/office/drawing/2014/main" id="{5876AF3F-47AC-DB4A-EE71-E209345F793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180392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4CCE-777A-1908-CAB0-CB1CB2337BB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FA58A2E-D4F7-D092-C09D-EBD40517251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225D847E-31DA-2E56-2768-731B50955440}"/>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6C11CB64-D618-F1E1-D311-F669A6F1634A}"/>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0467285-4D91-9375-9A58-FB323408A926}"/>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46BF883-ED59-9AB7-07EE-8D5C987A479F}"/>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6B03653-9F28-DA25-44E2-925C45D4C17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E3D94EB-A47E-0CB6-5655-611D43294C78}"/>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8B01139F-458D-9589-1054-5F38FDE5ED0E}"/>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38604A9B-CADF-E135-842D-E4792604CFEC}"/>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EF8455C2-507A-8E3F-70E6-C23466A93CCF}"/>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71654869-6F22-70AC-9C97-0C0F70EAE8D5}"/>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15F1EC2B-E3C0-3295-BA64-3D2AE9B59F3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C2986841-33E0-7A51-C9DF-E1F6EEB1B9DA}"/>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0530E7FE-ECA6-B571-A30A-D04B9DEB9396}"/>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6391318-310A-6F6F-E450-CA693822676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1FF8F87D-F9E9-E74F-1A21-F721BE5AD04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98059524-4B33-B602-7E44-DDE56615CC20}"/>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58D913C1-21EC-1AB5-5FA5-00D867A846FA}"/>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05BEE3FF-A629-15E9-8140-D36121146A4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46F4FACD-3815-E27A-AE33-D446EDD9C503}"/>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0E703C6-699A-CB50-168C-53B39EEE121F}"/>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9FEBD7C-536B-E110-AA77-53ED5AF7079D}"/>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73D80A9-AE8E-EE2C-FDD9-2041C0226DA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37B89D-3DBD-A7C5-1C79-85A78093508B}"/>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6CDB35D3-E8B7-8D35-392C-306DEA0A0D65}"/>
              </a:ext>
            </a:extLst>
          </p:cNvPr>
          <p:cNvSpPr txBox="1"/>
          <p:nvPr/>
        </p:nvSpPr>
        <p:spPr>
          <a:xfrm>
            <a:off x="8956431" y="1899138"/>
            <a:ext cx="2403231" cy="1754326"/>
          </a:xfrm>
          <a:prstGeom prst="rect">
            <a:avLst/>
          </a:prstGeom>
          <a:noFill/>
        </p:spPr>
        <p:txBody>
          <a:bodyPr wrap="square" rtlCol="0">
            <a:spAutoFit/>
          </a:bodyPr>
          <a:lstStyle/>
          <a:p>
            <a:r>
              <a:rPr lang="en-US" dirty="0"/>
              <a:t>Using an optimal state sequence algorithm like Viterbi on the optimal control law can generate optimal trajectories.      </a:t>
            </a:r>
          </a:p>
        </p:txBody>
      </p:sp>
      <p:sp>
        <p:nvSpPr>
          <p:cNvPr id="14" name="Freeform: Shape 13">
            <a:extLst>
              <a:ext uri="{FF2B5EF4-FFF2-40B4-BE49-F238E27FC236}">
                <a16:creationId xmlns:a16="http://schemas.microsoft.com/office/drawing/2014/main" id="{8026EF7A-D278-F345-E138-D96737F32E44}"/>
              </a:ext>
            </a:extLst>
          </p:cNvPr>
          <p:cNvSpPr/>
          <p:nvPr/>
        </p:nvSpPr>
        <p:spPr>
          <a:xfrm>
            <a:off x="5213030" y="3276214"/>
            <a:ext cx="726315" cy="1502762"/>
          </a:xfrm>
          <a:custGeom>
            <a:avLst/>
            <a:gdLst>
              <a:gd name="connsiteX0" fmla="*/ 397536 w 397536"/>
              <a:gd name="connsiteY0" fmla="*/ 0 h 1046113"/>
              <a:gd name="connsiteX1" fmla="*/ 11456 w 397536"/>
              <a:gd name="connsiteY1" fmla="*/ 203200 h 1046113"/>
              <a:gd name="connsiteX2" fmla="*/ 102896 w 397536"/>
              <a:gd name="connsiteY2" fmla="*/ 833120 h 1046113"/>
              <a:gd name="connsiteX3" fmla="*/ 113056 w 397536"/>
              <a:gd name="connsiteY3" fmla="*/ 904240 h 1046113"/>
              <a:gd name="connsiteX4" fmla="*/ 133376 w 397536"/>
              <a:gd name="connsiteY4" fmla="*/ 1036320 h 1046113"/>
              <a:gd name="connsiteX5" fmla="*/ 153696 w 397536"/>
              <a:gd name="connsiteY5" fmla="*/ 1026160 h 1046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536" h="1046113">
                <a:moveTo>
                  <a:pt x="397536" y="0"/>
                </a:moveTo>
                <a:cubicBezTo>
                  <a:pt x="229049" y="32173"/>
                  <a:pt x="60563" y="64347"/>
                  <a:pt x="11456" y="203200"/>
                </a:cubicBezTo>
                <a:cubicBezTo>
                  <a:pt x="-37651" y="342053"/>
                  <a:pt x="85963" y="716280"/>
                  <a:pt x="102896" y="833120"/>
                </a:cubicBezTo>
                <a:cubicBezTo>
                  <a:pt x="119829" y="949960"/>
                  <a:pt x="107976" y="870373"/>
                  <a:pt x="113056" y="904240"/>
                </a:cubicBezTo>
                <a:cubicBezTo>
                  <a:pt x="118136" y="938107"/>
                  <a:pt x="126603" y="1016000"/>
                  <a:pt x="133376" y="1036320"/>
                </a:cubicBezTo>
                <a:cubicBezTo>
                  <a:pt x="140149" y="1056640"/>
                  <a:pt x="146922" y="1041400"/>
                  <a:pt x="153696" y="1026160"/>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E815A69-800E-3515-51C3-D01CCF09768B}"/>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339663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D4931-42A8-1DC4-F862-7FDBF7A8FCE8}"/>
              </a:ext>
            </a:extLst>
          </p:cNvPr>
          <p:cNvSpPr>
            <a:spLocks noGrp="1"/>
          </p:cNvSpPr>
          <p:nvPr>
            <p:ph type="title"/>
          </p:nvPr>
        </p:nvSpPr>
        <p:spPr/>
        <p:txBody>
          <a:bodyPr>
            <a:normAutofit/>
          </a:bodyPr>
          <a:lstStyle/>
          <a:p>
            <a:r>
              <a:rPr lang="en-US" dirty="0"/>
              <a:t>Optimal Control Law</a:t>
            </a:r>
          </a:p>
        </p:txBody>
      </p:sp>
      <p:pic>
        <p:nvPicPr>
          <p:cNvPr id="4" name="Picture 3">
            <a:extLst>
              <a:ext uri="{FF2B5EF4-FFF2-40B4-BE49-F238E27FC236}">
                <a16:creationId xmlns:a16="http://schemas.microsoft.com/office/drawing/2014/main" id="{08F2744F-F72C-0B3F-1E1E-B8F886D3DEED}"/>
              </a:ext>
            </a:extLst>
          </p:cNvPr>
          <p:cNvPicPr>
            <a:picLocks noChangeAspect="1"/>
          </p:cNvPicPr>
          <p:nvPr/>
        </p:nvPicPr>
        <p:blipFill rotWithShape="1">
          <a:blip r:embed="rId2"/>
          <a:srcRect t="2816" b="-3282"/>
          <a:stretch/>
        </p:blipFill>
        <p:spPr>
          <a:xfrm>
            <a:off x="2806224" y="1737360"/>
            <a:ext cx="5651500" cy="142909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71E27D-947F-89C3-4D99-39EDE07341F8}"/>
                  </a:ext>
                </a:extLst>
              </p:cNvPr>
              <p:cNvSpPr txBox="1"/>
              <p:nvPr/>
            </p:nvSpPr>
            <p:spPr>
              <a:xfrm>
                <a:off x="128953" y="3324953"/>
                <a:ext cx="11934093" cy="102092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𝐸</m:t>
                        </m:r>
                      </m:e>
                      <m:sub>
                        <m:sSup>
                          <m:sSupPr>
                            <m:ctrlPr>
                              <a:rPr lang="en-US" sz="2800" i="1">
                                <a:latin typeface="Cambria Math" panose="02040503050406030204" pitchFamily="18" charset="0"/>
                                <a:ea typeface="Cambria Math" panose="02040503050406030204" pitchFamily="18" charset="0"/>
                              </a:rPr>
                            </m:ctrlPr>
                          </m:sSupPr>
                          <m:e>
                            <m:r>
                              <m:rPr>
                                <m:sty m:val="p"/>
                              </m:rPr>
                              <a:rPr lang="el-GR" sz="2800" i="1">
                                <a:latin typeface="Cambria Math" panose="02040503050406030204" pitchFamily="18" charset="0"/>
                                <a:ea typeface="Cambria Math" panose="02040503050406030204" pitchFamily="18" charset="0"/>
                              </a:rPr>
                              <m:t>Π</m:t>
                            </m:r>
                          </m:e>
                          <m:sup>
                            <m:r>
                              <a:rPr lang="en-US" sz="2800" i="1">
                                <a:latin typeface="Cambria Math" panose="02040503050406030204" pitchFamily="18" charset="0"/>
                                <a:ea typeface="Cambria Math" panose="02040503050406030204" pitchFamily="18" charset="0"/>
                              </a:rPr>
                              <m:t>0</m:t>
                            </m:r>
                          </m:sup>
                        </m:sSup>
                        <m:d>
                          <m:dPr>
                            <m:ctrlPr>
                              <a:rPr lang="en-US" sz="2800" i="1">
                                <a:latin typeface="Cambria Math" panose="02040503050406030204" pitchFamily="18" charset="0"/>
                                <a:ea typeface="Cambria Math" panose="02040503050406030204" pitchFamily="18" charset="0"/>
                              </a:rPr>
                            </m:ctrlPr>
                          </m:dPr>
                          <m:e>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e>
                        </m:d>
                      </m:sub>
                    </m:sSub>
                    <m:d>
                      <m:dPr>
                        <m:begChr m:val="["/>
                        <m:endChr m:val="]"/>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e>
                    </m:d>
                    <m:r>
                      <a:rPr lang="en-US" sz="2800" b="0" i="1" smtClean="0">
                        <a:latin typeface="Cambria Math" panose="02040503050406030204" pitchFamily="18" charset="0"/>
                        <a:ea typeface="Cambria Math" panose="02040503050406030204" pitchFamily="18" charset="0"/>
                      </a:rPr>
                      <m:t>=</m:t>
                    </m:r>
                    <m:nary>
                      <m:naryPr>
                        <m:chr m:val="∑"/>
                        <m:supHide m:val="on"/>
                        <m:ctrlPr>
                          <a:rPr lang="en-US" sz="2800" b="0" i="1" smtClean="0">
                            <a:latin typeface="Cambria Math" panose="02040503050406030204" pitchFamily="18" charset="0"/>
                            <a:ea typeface="Cambria Math" panose="02040503050406030204" pitchFamily="18" charset="0"/>
                          </a:rPr>
                        </m:ctrlPr>
                      </m:naryPr>
                      <m:sub>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sub>
                      <m:sup/>
                      <m:e>
                        <m:sSup>
                          <m:sSupPr>
                            <m:ctrlPr>
                              <a:rPr lang="en-US" sz="2800" b="0" i="1" smtClean="0">
                                <a:latin typeface="Cambria Math" panose="02040503050406030204" pitchFamily="18" charset="0"/>
                                <a:ea typeface="Cambria Math" panose="02040503050406030204" pitchFamily="18" charset="0"/>
                              </a:rPr>
                            </m:ctrlPr>
                          </m:sSupPr>
                          <m:e>
                            <m:r>
                              <m:rPr>
                                <m:sty m:val="p"/>
                              </m:rPr>
                              <a:rPr lang="el-GR" sz="2800" b="0" i="1" smtClean="0">
                                <a:latin typeface="Cambria Math" panose="02040503050406030204" pitchFamily="18" charset="0"/>
                                <a:ea typeface="Cambria Math" panose="02040503050406030204" pitchFamily="18" charset="0"/>
                              </a:rPr>
                              <m:t>Π</m:t>
                            </m:r>
                          </m:e>
                          <m:sup>
                            <m:r>
                              <a:rPr lang="en-US" sz="2800" b="0" i="1" smtClean="0">
                                <a:latin typeface="Cambria Math" panose="02040503050406030204" pitchFamily="18" charset="0"/>
                                <a:ea typeface="Cambria Math" panose="02040503050406030204" pitchFamily="18" charset="0"/>
                              </a:rPr>
                              <m:t>0</m:t>
                            </m:r>
                          </m:sup>
                        </m:sSup>
                        <m:d>
                          <m:dPr>
                            <m:ctrlPr>
                              <a:rPr lang="en-US" sz="2800" b="0" i="1" smtClean="0">
                                <a:latin typeface="Cambria Math" panose="02040503050406030204" pitchFamily="18" charset="0"/>
                                <a:ea typeface="Cambria Math" panose="02040503050406030204" pitchFamily="18" charset="0"/>
                              </a:rPr>
                            </m:ctrlPr>
                          </m:dPr>
                          <m:e>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e>
                          <m:e>
                            <m:r>
                              <a:rPr lang="en-US" sz="2800" b="0" i="1" smtClean="0">
                                <a:latin typeface="Cambria Math" panose="02040503050406030204" pitchFamily="18" charset="0"/>
                                <a:ea typeface="Cambria Math" panose="02040503050406030204" pitchFamily="18" charset="0"/>
                              </a:rPr>
                              <m:t>𝑥</m:t>
                            </m:r>
                          </m:e>
                        </m:d>
                        <m:r>
                          <a:rPr lang="en-US" sz="2800" b="0" i="1" smtClean="0">
                            <a:latin typeface="Cambria Math" panose="02040503050406030204" pitchFamily="18" charset="0"/>
                            <a:ea typeface="Cambria Math" panose="02040503050406030204" pitchFamily="18" charset="0"/>
                          </a:rPr>
                          <m:t>𝑧</m:t>
                        </m:r>
                        <m:r>
                          <a:rPr lang="en-US" sz="2800" b="0" i="1" smtClean="0">
                            <a:latin typeface="Cambria Math" panose="02040503050406030204" pitchFamily="18" charset="0"/>
                            <a:ea typeface="Cambria Math" panose="02040503050406030204" pitchFamily="18" charset="0"/>
                          </a:rPr>
                          <m:t>(</m:t>
                        </m:r>
                        <m:sSup>
                          <m:sSupPr>
                            <m:ctrlPr>
                              <a:rPr lang="en-US" sz="2800" b="0" i="1" smtClean="0">
                                <a:latin typeface="Cambria Math" panose="02040503050406030204" pitchFamily="18" charset="0"/>
                                <a:ea typeface="Cambria Math" panose="02040503050406030204" pitchFamily="18" charset="0"/>
                              </a:rPr>
                            </m:ctrlPr>
                          </m:sSupPr>
                          <m:e>
                            <m:r>
                              <a:rPr lang="en-US" sz="2800" b="0" i="1" smtClean="0">
                                <a:latin typeface="Cambria Math" panose="02040503050406030204" pitchFamily="18" charset="0"/>
                                <a:ea typeface="Cambria Math" panose="02040503050406030204" pitchFamily="18" charset="0"/>
                              </a:rPr>
                              <m:t>𝑥</m:t>
                            </m:r>
                          </m:e>
                          <m:sup>
                            <m:r>
                              <a:rPr lang="en-US" sz="2800" b="0" i="1" smtClean="0">
                                <a:latin typeface="Cambria Math" panose="02040503050406030204" pitchFamily="18" charset="0"/>
                                <a:ea typeface="Cambria Math" panose="02040503050406030204" pitchFamily="18" charset="0"/>
                              </a:rPr>
                              <m:t>′</m:t>
                            </m:r>
                          </m:sup>
                        </m:sSup>
                        <m:r>
                          <a:rPr lang="en-US" sz="2800" b="0" i="1" smtClean="0">
                            <a:latin typeface="Cambria Math" panose="02040503050406030204" pitchFamily="18" charset="0"/>
                            <a:ea typeface="Cambria Math" panose="02040503050406030204" pitchFamily="18" charset="0"/>
                          </a:rPr>
                          <m:t>)</m:t>
                        </m:r>
                      </m:e>
                    </m:nary>
                  </m:oMath>
                </a14:m>
                <a:r>
                  <a:rPr lang="en-US" sz="2800" dirty="0"/>
                  <a:t> (i.e., the expected desirability gained from transitioning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from </a:t>
                </a:r>
                <a14:m>
                  <m:oMath xmlns:m="http://schemas.openxmlformats.org/officeDocument/2006/math">
                    <m:r>
                      <a:rPr lang="en-US" sz="2800" b="0" i="1" smtClean="0">
                        <a:latin typeface="Cambria Math" panose="02040503050406030204" pitchFamily="18" charset="0"/>
                      </a:rPr>
                      <m:t>𝑥</m:t>
                    </m:r>
                  </m:oMath>
                </a14:m>
                <a:r>
                  <a:rPr lang="en-US" sz="2800" dirty="0"/>
                  <a:t> under the default policy).</a:t>
                </a:r>
              </a:p>
            </p:txBody>
          </p:sp>
        </mc:Choice>
        <mc:Fallback xmlns="">
          <p:sp>
            <p:nvSpPr>
              <p:cNvPr id="5" name="TextBox 4">
                <a:extLst>
                  <a:ext uri="{FF2B5EF4-FFF2-40B4-BE49-F238E27FC236}">
                    <a16:creationId xmlns:a16="http://schemas.microsoft.com/office/drawing/2014/main" id="{A471E27D-947F-89C3-4D99-39EDE07341F8}"/>
                  </a:ext>
                </a:extLst>
              </p:cNvPr>
              <p:cNvSpPr txBox="1">
                <a:spLocks noRot="1" noChangeAspect="1" noMove="1" noResize="1" noEditPoints="1" noAdjustHandles="1" noChangeArrowheads="1" noChangeShapeType="1" noTextEdit="1"/>
              </p:cNvSpPr>
              <p:nvPr/>
            </p:nvSpPr>
            <p:spPr>
              <a:xfrm>
                <a:off x="128953" y="3324953"/>
                <a:ext cx="11934093" cy="1020921"/>
              </a:xfrm>
              <a:prstGeom prst="rect">
                <a:avLst/>
              </a:prstGeom>
              <a:blipFill>
                <a:blip r:embed="rId3"/>
                <a:stretch>
                  <a:fillRect l="-957" t="-64634" b="-51220"/>
                </a:stretch>
              </a:blipFill>
            </p:spPr>
            <p:txBody>
              <a:bodyPr/>
              <a:lstStyle/>
              <a:p>
                <a:r>
                  <a:rPr lang="en-US">
                    <a:noFill/>
                  </a:rPr>
                  <a:t> </a:t>
                </a:r>
              </a:p>
            </p:txBody>
          </p:sp>
        </mc:Fallback>
      </mc:AlternateContent>
    </p:spTree>
    <p:extLst>
      <p:ext uri="{BB962C8B-B14F-4D97-AF65-F5344CB8AC3E}">
        <p14:creationId xmlns:p14="http://schemas.microsoft.com/office/powerpoint/2010/main" val="26303241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8609C-15CB-7E8D-5ECE-D368AF501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5DEB6C-0C34-92A1-AE7D-7DA83106C1EF}"/>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6F751953-CC08-9443-C33A-0D62DF5E30C1}"/>
              </a:ext>
            </a:extLst>
          </p:cNvPr>
          <p:cNvPicPr>
            <a:picLocks noChangeAspect="1"/>
          </p:cNvPicPr>
          <p:nvPr/>
        </p:nvPicPr>
        <p:blipFill>
          <a:blip r:embed="rId2"/>
          <a:srcRect/>
          <a:stretch/>
        </p:blipFill>
        <p:spPr>
          <a:xfrm>
            <a:off x="2806224" y="1864090"/>
            <a:ext cx="5651500" cy="1088903"/>
          </a:xfrm>
          <a:prstGeom prst="rect">
            <a:avLst/>
          </a:prstGeom>
        </p:spPr>
      </p:pic>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D90E143-605C-7F6E-4ECF-5D5F58FE768E}"/>
                  </a:ext>
                </a:extLst>
              </p:cNvPr>
              <p:cNvSpPr txBox="1"/>
              <p:nvPr/>
            </p:nvSpPr>
            <p:spPr>
              <a:xfrm>
                <a:off x="128953" y="3324953"/>
                <a:ext cx="11934093" cy="973023"/>
              </a:xfrm>
              <a:prstGeom prst="rect">
                <a:avLst/>
              </a:prstGeom>
              <a:noFill/>
            </p:spPr>
            <p:txBody>
              <a:bodyPr wrap="square" rtlCol="0">
                <a:spAutoFit/>
              </a:bodyPr>
              <a:lstStyle/>
              <a:p>
                <a:pPr marL="285750" indent="-285750">
                  <a:buFont typeface="Arial" panose="020B0604020202020204" pitchFamily="34" charset="0"/>
                  <a:buChar char="•"/>
                </a:pPr>
                <a:r>
                  <a:rPr lang="en-US" sz="2800" dirty="0"/>
                  <a:t>Given a set of observed state transitions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𝑥</m:t>
                            </m:r>
                          </m:e>
                          <m:sub>
                            <m:r>
                              <a:rPr lang="en-US" sz="2800" i="1" dirty="0">
                                <a:latin typeface="Cambria Math" panose="02040503050406030204" pitchFamily="18" charset="0"/>
                              </a:rPr>
                              <m:t>𝑛</m:t>
                            </m:r>
                          </m:sub>
                        </m:sSub>
                        <m:r>
                          <a:rPr lang="en-US" sz="2800" i="1">
                            <a:latin typeface="Cambria Math" panose="02040503050406030204" pitchFamily="18" charset="0"/>
                          </a:rPr>
                          <m:t>,</m:t>
                        </m:r>
                        <m:sSubSup>
                          <m:sSubSupPr>
                            <m:ctrlPr>
                              <a:rPr lang="en-US" sz="2800" i="1">
                                <a:latin typeface="Cambria Math" panose="02040503050406030204" pitchFamily="18" charset="0"/>
                              </a:rPr>
                            </m:ctrlPr>
                          </m:sSubSupPr>
                          <m:e>
                            <m:r>
                              <a:rPr lang="en-US" sz="2800" i="1">
                                <a:latin typeface="Cambria Math" panose="02040503050406030204" pitchFamily="18" charset="0"/>
                              </a:rPr>
                              <m:t>𝑥</m:t>
                            </m:r>
                          </m:e>
                          <m:sub>
                            <m:r>
                              <a:rPr lang="en-US" sz="2800" i="1">
                                <a:latin typeface="Cambria Math" panose="02040503050406030204" pitchFamily="18" charset="0"/>
                              </a:rPr>
                              <m:t>𝑛</m:t>
                            </m:r>
                          </m:sub>
                          <m:sup>
                            <m:r>
                              <a:rPr lang="en-US" sz="2800" i="1">
                                <a:latin typeface="Cambria Math" panose="02040503050406030204" pitchFamily="18" charset="0"/>
                              </a:rPr>
                              <m:t>′</m:t>
                            </m:r>
                          </m:sup>
                        </m:sSubSup>
                        <m:r>
                          <a:rPr lang="en-US" sz="2800" b="0" i="1" smtClean="0">
                            <a:latin typeface="Cambria Math" panose="02040503050406030204" pitchFamily="18" charset="0"/>
                          </a:rPr>
                          <m:t>}</m:t>
                        </m:r>
                      </m:e>
                      <m:sub>
                        <m:r>
                          <a:rPr lang="en-US" sz="2800" b="0" i="1" smtClean="0">
                            <a:latin typeface="Cambria Math" panose="02040503050406030204" pitchFamily="18" charset="0"/>
                          </a:rPr>
                          <m:t>𝑛</m:t>
                        </m:r>
                        <m:r>
                          <a:rPr lang="en-US" sz="2800" b="0" i="1" smtClean="0">
                            <a:latin typeface="Cambria Math" panose="02040503050406030204" pitchFamily="18" charset="0"/>
                          </a:rPr>
                          <m:t>=1,…,</m:t>
                        </m:r>
                        <m:r>
                          <a:rPr lang="en-US" sz="2800" b="0" i="1" smtClean="0">
                            <a:latin typeface="Cambria Math" panose="02040503050406030204" pitchFamily="18" charset="0"/>
                          </a:rPr>
                          <m:t>𝑁</m:t>
                        </m:r>
                      </m:sub>
                    </m:sSub>
                  </m:oMath>
                </a14:m>
                <a:r>
                  <a:rPr lang="en-US" sz="2800" dirty="0"/>
                  <a:t>, the above equation computes the likelihood of this trajectory under the optimal control law. </a:t>
                </a:r>
              </a:p>
            </p:txBody>
          </p:sp>
        </mc:Choice>
        <mc:Fallback>
          <p:sp>
            <p:nvSpPr>
              <p:cNvPr id="5" name="TextBox 4">
                <a:extLst>
                  <a:ext uri="{FF2B5EF4-FFF2-40B4-BE49-F238E27FC236}">
                    <a16:creationId xmlns:a16="http://schemas.microsoft.com/office/drawing/2014/main" id="{4D90E143-605C-7F6E-4ECF-5D5F58FE768E}"/>
                  </a:ext>
                </a:extLst>
              </p:cNvPr>
              <p:cNvSpPr txBox="1">
                <a:spLocks noRot="1" noChangeAspect="1" noMove="1" noResize="1" noEditPoints="1" noAdjustHandles="1" noChangeArrowheads="1" noChangeShapeType="1" noTextEdit="1"/>
              </p:cNvSpPr>
              <p:nvPr/>
            </p:nvSpPr>
            <p:spPr>
              <a:xfrm>
                <a:off x="128953" y="3324953"/>
                <a:ext cx="11934093" cy="973023"/>
              </a:xfrm>
              <a:prstGeom prst="rect">
                <a:avLst/>
              </a:prstGeom>
              <a:blipFill>
                <a:blip r:embed="rId3"/>
                <a:stretch>
                  <a:fillRect l="-957" t="-5128" b="-15385"/>
                </a:stretch>
              </a:blipFill>
            </p:spPr>
            <p:txBody>
              <a:bodyPr/>
              <a:lstStyle/>
              <a:p>
                <a:r>
                  <a:rPr lang="en-US">
                    <a:noFill/>
                  </a:rPr>
                  <a:t> </a:t>
                </a:r>
              </a:p>
            </p:txBody>
          </p:sp>
        </mc:Fallback>
      </mc:AlternateContent>
    </p:spTree>
    <p:extLst>
      <p:ext uri="{BB962C8B-B14F-4D97-AF65-F5344CB8AC3E}">
        <p14:creationId xmlns:p14="http://schemas.microsoft.com/office/powerpoint/2010/main" val="3044086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2E858-19AD-35F8-2797-D17CE0D31A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C1FA1-A46B-A83F-371C-0415A1516D46}"/>
              </a:ext>
            </a:extLst>
          </p:cNvPr>
          <p:cNvSpPr>
            <a:spLocks noGrp="1"/>
          </p:cNvSpPr>
          <p:nvPr>
            <p:ph type="title"/>
          </p:nvPr>
        </p:nvSpPr>
        <p:spPr/>
        <p:txBody>
          <a:bodyPr>
            <a:normAutofit/>
          </a:bodyPr>
          <a:lstStyle/>
          <a:p>
            <a:r>
              <a:rPr lang="en-US" dirty="0"/>
              <a:t>Probability of Trajectories Under Optimal Control Law</a:t>
            </a:r>
          </a:p>
        </p:txBody>
      </p:sp>
      <p:pic>
        <p:nvPicPr>
          <p:cNvPr id="4" name="Picture 3">
            <a:extLst>
              <a:ext uri="{FF2B5EF4-FFF2-40B4-BE49-F238E27FC236}">
                <a16:creationId xmlns:a16="http://schemas.microsoft.com/office/drawing/2014/main" id="{D86D714A-D5C0-B97B-6DE7-3307A32A969F}"/>
              </a:ext>
            </a:extLst>
          </p:cNvPr>
          <p:cNvPicPr>
            <a:picLocks noChangeAspect="1"/>
          </p:cNvPicPr>
          <p:nvPr/>
        </p:nvPicPr>
        <p:blipFill>
          <a:blip r:embed="rId2"/>
          <a:srcRect/>
          <a:stretch/>
        </p:blipFill>
        <p:spPr>
          <a:xfrm>
            <a:off x="2806224" y="1938210"/>
            <a:ext cx="5651500" cy="940662"/>
          </a:xfrm>
          <a:prstGeom prst="rect">
            <a:avLst/>
          </a:prstGeom>
        </p:spPr>
      </p:pic>
      <p:sp>
        <p:nvSpPr>
          <p:cNvPr id="5" name="TextBox 4">
            <a:extLst>
              <a:ext uri="{FF2B5EF4-FFF2-40B4-BE49-F238E27FC236}">
                <a16:creationId xmlns:a16="http://schemas.microsoft.com/office/drawing/2014/main" id="{8197FCCF-06D8-D3EA-45F9-C97FD1497B0F}"/>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We can also write this likelihood in terms of the Optimal Value Function as shown above.</a:t>
            </a:r>
          </a:p>
        </p:txBody>
      </p:sp>
    </p:spTree>
    <p:extLst>
      <p:ext uri="{BB962C8B-B14F-4D97-AF65-F5344CB8AC3E}">
        <p14:creationId xmlns:p14="http://schemas.microsoft.com/office/powerpoint/2010/main" val="3799993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D800FB-4C88-F2DB-5C3C-DE4B215688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C6CA65-62B0-C7A3-34A8-5B01E10B2B7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5319465-3981-AC5B-DE8B-D2C856431B5C}"/>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a:t>
                </a:r>
              </a:p>
            </p:txBody>
          </p:sp>
        </mc:Choice>
        <mc:Fallback xmlns="">
          <p:sp>
            <p:nvSpPr>
              <p:cNvPr id="5" name="TextBox 4">
                <a:extLst>
                  <a:ext uri="{FF2B5EF4-FFF2-40B4-BE49-F238E27FC236}">
                    <a16:creationId xmlns:a16="http://schemas.microsoft.com/office/drawing/2014/main" id="{05319465-3981-AC5B-DE8B-D2C856431B5C}"/>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r="-851"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056B8F9A-3D56-FA22-B76A-5D878261AD63}"/>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21629510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EA94-D903-EC26-7E56-47619DD2D8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D7F2D-0FDE-751F-8EF2-65D73D3ACFF6}"/>
              </a:ext>
            </a:extLst>
          </p:cNvPr>
          <p:cNvSpPr>
            <a:spLocks noGrp="1"/>
          </p:cNvSpPr>
          <p:nvPr>
            <p:ph type="title"/>
          </p:nvPr>
        </p:nvSpPr>
        <p:spPr/>
        <p:txBody>
          <a:bodyPr>
            <a:normAutofit/>
          </a:bodyPr>
          <a:lstStyle/>
          <a:p>
            <a:r>
              <a:rPr lang="en-US" dirty="0"/>
              <a:t>Joint Negative Log-Likelihood (Loss Function) of the State Values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99B4195-B9C0-D212-EAFF-ADB1A64952E6}"/>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i="1" smtClean="0">
                        <a:latin typeface="Cambria Math" panose="02040503050406030204" pitchFamily="18" charset="0"/>
                        <a:ea typeface="Cambria Math" panose="02040503050406030204" pitchFamily="18" charset="0"/>
                      </a:rPr>
                      <m:t>𝑎</m:t>
                    </m:r>
                    <m:d>
                      <m:dPr>
                        <m:ctrlPr>
                          <a:rPr lang="en-US" sz="2800" i="1">
                            <a:latin typeface="Cambria Math" panose="02040503050406030204" pitchFamily="18" charset="0"/>
                            <a:ea typeface="Cambria Math" panose="02040503050406030204" pitchFamily="18" charset="0"/>
                          </a:rPr>
                        </m:ctrlPr>
                      </m:dPr>
                      <m:e>
                        <m:sSup>
                          <m:sSupPr>
                            <m:ctrlPr>
                              <a:rPr lang="en-US" sz="2800" i="1">
                                <a:latin typeface="Cambria Math" panose="02040503050406030204" pitchFamily="18" charset="0"/>
                                <a:ea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𝑥</m:t>
                            </m:r>
                          </m:e>
                          <m:sup>
                            <m:r>
                              <a:rPr lang="en-US" sz="2800" i="1">
                                <a:latin typeface="Cambria Math" panose="02040503050406030204" pitchFamily="18" charset="0"/>
                                <a:ea typeface="Cambria Math" panose="02040503050406030204" pitchFamily="18" charset="0"/>
                              </a:rPr>
                              <m:t>′</m:t>
                            </m:r>
                          </m:sup>
                        </m:sSup>
                      </m:e>
                    </m:d>
                  </m:oMath>
                </a14:m>
                <a:r>
                  <a:rPr lang="en-US" sz="2800" dirty="0"/>
                  <a:t> is a count of how many times it was observed that there was a transition to state </a:t>
                </a:r>
                <a14:m>
                  <m:oMath xmlns:m="http://schemas.openxmlformats.org/officeDocument/2006/math">
                    <m:r>
                      <a:rPr lang="en-US" sz="2800" i="1">
                        <a:latin typeface="Cambria Math" panose="02040503050406030204" pitchFamily="18" charset="0"/>
                      </a:rPr>
                      <m:t>𝑥</m:t>
                    </m:r>
                    <m:r>
                      <a:rPr lang="en-US" sz="2800" i="1">
                        <a:latin typeface="Cambria Math" panose="02040503050406030204" pitchFamily="18" charset="0"/>
                      </a:rPr>
                      <m:t>′</m:t>
                    </m:r>
                  </m:oMath>
                </a14:m>
                <a:r>
                  <a:rPr lang="en-US" sz="2800" dirty="0"/>
                  <a:t>. </a:t>
                </a:r>
              </a:p>
              <a:p>
                <a:pPr marL="285750" indent="-285750">
                  <a:buFont typeface="Arial" panose="020B0604020202020204" pitchFamily="34" charset="0"/>
                  <a:buChar char="•"/>
                </a:pPr>
                <a:r>
                  <a:rPr lang="en-US" sz="2800" dirty="0">
                    <a:ea typeface="Cambria Math" panose="02040503050406030204" pitchFamily="18" charset="0"/>
                  </a:rPr>
                  <a:t>b</a:t>
                </a:r>
                <a14:m>
                  <m:oMath xmlns:m="http://schemas.openxmlformats.org/officeDocument/2006/math">
                    <m:d>
                      <m:dPr>
                        <m:ctrlPr>
                          <a:rPr lang="en-US" sz="2800" i="1">
                            <a:latin typeface="Cambria Math" panose="02040503050406030204" pitchFamily="18" charset="0"/>
                            <a:ea typeface="Cambria Math" panose="02040503050406030204" pitchFamily="18" charset="0"/>
                          </a:rPr>
                        </m:ctrlPr>
                      </m:dPr>
                      <m:e>
                        <m:r>
                          <a:rPr lang="en-US" sz="2800" b="0" i="1" smtClean="0">
                            <a:latin typeface="Cambria Math" panose="02040503050406030204" pitchFamily="18" charset="0"/>
                            <a:ea typeface="Cambria Math" panose="02040503050406030204" pitchFamily="18" charset="0"/>
                          </a:rPr>
                          <m:t>𝑥</m:t>
                        </m:r>
                      </m:e>
                    </m:d>
                  </m:oMath>
                </a14:m>
                <a:r>
                  <a:rPr lang="en-US" sz="2800" dirty="0"/>
                  <a:t> is a count of how many times it was observed that there was a transition from state </a:t>
                </a:r>
                <a14:m>
                  <m:oMath xmlns:m="http://schemas.openxmlformats.org/officeDocument/2006/math">
                    <m:r>
                      <a:rPr lang="en-US" sz="2800" b="0" i="1" smtClean="0">
                        <a:latin typeface="Cambria Math" panose="02040503050406030204" pitchFamily="18" charset="0"/>
                      </a:rPr>
                      <m:t>𝑥</m:t>
                    </m:r>
                  </m:oMath>
                </a14:m>
                <a:r>
                  <a:rPr lang="en-US" sz="2800" dirty="0"/>
                  <a:t>. </a:t>
                </a:r>
              </a:p>
            </p:txBody>
          </p:sp>
        </mc:Choice>
        <mc:Fallback xmlns="">
          <p:sp>
            <p:nvSpPr>
              <p:cNvPr id="5" name="TextBox 4">
                <a:extLst>
                  <a:ext uri="{FF2B5EF4-FFF2-40B4-BE49-F238E27FC236}">
                    <a16:creationId xmlns:a16="http://schemas.microsoft.com/office/drawing/2014/main" id="{F99B4195-B9C0-D212-EAFF-ADB1A64952E6}"/>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2"/>
                <a:stretch>
                  <a:fillRect l="-957" t="-3472" r="-851" b="-8333"/>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395F551-F34C-B10B-5160-0C120B50BEB0}"/>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3972427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p:txBody>
          </p:sp>
        </mc:Choice>
        <mc:Fallback>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954107"/>
              </a:xfrm>
              <a:prstGeom prst="rect">
                <a:avLst/>
              </a:prstGeom>
              <a:blipFill>
                <a:blip r:embed="rId2"/>
                <a:stretch>
                  <a:fillRect l="-957" t="-6579" b="-17105"/>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548458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8" name="TextBox 7">
            <a:extLst>
              <a:ext uri="{FF2B5EF4-FFF2-40B4-BE49-F238E27FC236}">
                <a16:creationId xmlns:a16="http://schemas.microsoft.com/office/drawing/2014/main" id="{56680576-391F-3E94-8791-C66E6A5ECF96}"/>
              </a:ext>
            </a:extLst>
          </p:cNvPr>
          <p:cNvSpPr txBox="1"/>
          <p:nvPr/>
        </p:nvSpPr>
        <p:spPr>
          <a:xfrm>
            <a:off x="5481693" y="2788979"/>
            <a:ext cx="885050" cy="369332"/>
          </a:xfrm>
          <a:prstGeom prst="rect">
            <a:avLst/>
          </a:prstGeom>
          <a:noFill/>
        </p:spPr>
        <p:txBody>
          <a:bodyPr wrap="none" rtlCol="0">
            <a:spAutoFit/>
          </a:bodyPr>
          <a:lstStyle/>
          <a:p>
            <a:r>
              <a:rPr lang="en-US" dirty="0"/>
              <a:t>Particle</a:t>
            </a:r>
          </a:p>
        </p:txBody>
      </p:sp>
      <p:sp>
        <p:nvSpPr>
          <p:cNvPr id="9" name="TextBox 8">
            <a:extLst>
              <a:ext uri="{FF2B5EF4-FFF2-40B4-BE49-F238E27FC236}">
                <a16:creationId xmlns:a16="http://schemas.microsoft.com/office/drawing/2014/main" id="{FDDB24EB-5077-9016-E298-CF87035207F5}"/>
              </a:ext>
            </a:extLst>
          </p:cNvPr>
          <p:cNvSpPr txBox="1"/>
          <p:nvPr/>
        </p:nvSpPr>
        <p:spPr>
          <a:xfrm>
            <a:off x="3579641" y="3203776"/>
            <a:ext cx="995657" cy="369332"/>
          </a:xfrm>
          <a:prstGeom prst="rect">
            <a:avLst/>
          </a:prstGeom>
          <a:noFill/>
        </p:spPr>
        <p:txBody>
          <a:bodyPr wrap="none" rtlCol="0">
            <a:spAutoFit/>
          </a:bodyPr>
          <a:lstStyle/>
          <a:p>
            <a:r>
              <a:rPr lang="en-US" dirty="0"/>
              <a:t>Obstacle</a:t>
            </a:r>
          </a:p>
        </p:txBody>
      </p:sp>
      <p:sp>
        <p:nvSpPr>
          <p:cNvPr id="11" name="TextBox 10">
            <a:extLst>
              <a:ext uri="{FF2B5EF4-FFF2-40B4-BE49-F238E27FC236}">
                <a16:creationId xmlns:a16="http://schemas.microsoft.com/office/drawing/2014/main" id="{32619005-F3EB-7A48-1756-5B3C40E4FA98}"/>
              </a:ext>
            </a:extLst>
          </p:cNvPr>
          <p:cNvSpPr txBox="1"/>
          <p:nvPr/>
        </p:nvSpPr>
        <p:spPr>
          <a:xfrm>
            <a:off x="5409710" y="3741553"/>
            <a:ext cx="995657" cy="369332"/>
          </a:xfrm>
          <a:prstGeom prst="rect">
            <a:avLst/>
          </a:prstGeom>
          <a:noFill/>
        </p:spPr>
        <p:txBody>
          <a:bodyPr wrap="none" rtlCol="0">
            <a:spAutoFit/>
          </a:bodyPr>
          <a:lstStyle/>
          <a:p>
            <a:r>
              <a:rPr lang="en-US" dirty="0"/>
              <a:t>Obstacle</a:t>
            </a:r>
          </a:p>
        </p:txBody>
      </p:sp>
      <p:sp>
        <p:nvSpPr>
          <p:cNvPr id="12" name="TextBox 11">
            <a:extLst>
              <a:ext uri="{FF2B5EF4-FFF2-40B4-BE49-F238E27FC236}">
                <a16:creationId xmlns:a16="http://schemas.microsoft.com/office/drawing/2014/main" id="{551ACAFB-278C-80D3-14F0-BC5185B728B5}"/>
              </a:ext>
            </a:extLst>
          </p:cNvPr>
          <p:cNvSpPr txBox="1"/>
          <p:nvPr/>
        </p:nvSpPr>
        <p:spPr>
          <a:xfrm>
            <a:off x="3554843" y="4684322"/>
            <a:ext cx="615874" cy="369332"/>
          </a:xfrm>
          <a:prstGeom prst="rect">
            <a:avLst/>
          </a:prstGeom>
          <a:noFill/>
        </p:spPr>
        <p:txBody>
          <a:bodyPr wrap="none" rtlCol="0">
            <a:spAutoFit/>
          </a:bodyPr>
          <a:lstStyle/>
          <a:p>
            <a:r>
              <a:rPr lang="en-US" dirty="0"/>
              <a:t>Goal</a:t>
            </a:r>
          </a:p>
        </p:txBody>
      </p:sp>
      <p:sp>
        <p:nvSpPr>
          <p:cNvPr id="13" name="TextBox 12">
            <a:extLst>
              <a:ext uri="{FF2B5EF4-FFF2-40B4-BE49-F238E27FC236}">
                <a16:creationId xmlns:a16="http://schemas.microsoft.com/office/drawing/2014/main" id="{8B7D22F9-D8EE-BE6C-5849-E009838A2799}"/>
              </a:ext>
            </a:extLst>
          </p:cNvPr>
          <p:cNvSpPr txBox="1"/>
          <p:nvPr/>
        </p:nvSpPr>
        <p:spPr>
          <a:xfrm>
            <a:off x="8750948" y="2465112"/>
            <a:ext cx="2403231" cy="923330"/>
          </a:xfrm>
          <a:prstGeom prst="rect">
            <a:avLst/>
          </a:prstGeom>
          <a:noFill/>
        </p:spPr>
        <p:txBody>
          <a:bodyPr wrap="square" rtlCol="0">
            <a:spAutoFit/>
          </a:bodyPr>
          <a:lstStyle/>
          <a:p>
            <a:r>
              <a:rPr lang="en-US" dirty="0"/>
              <a:t>In this example, each square represents a state.</a:t>
            </a:r>
          </a:p>
        </p:txBody>
      </p:sp>
    </p:spTree>
    <p:extLst>
      <p:ext uri="{BB962C8B-B14F-4D97-AF65-F5344CB8AC3E}">
        <p14:creationId xmlns:p14="http://schemas.microsoft.com/office/powerpoint/2010/main" val="22146193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Inverse Reinforcement Learning for LMDP (aka Inverse Optimal Control)</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ea typeface="Cambria Math" panose="02040503050406030204" pitchFamily="18" charset="0"/>
                  </a:rPr>
                  <a:t>We want to infer </a:t>
                </a:r>
                <a14:m>
                  <m:oMath xmlns:m="http://schemas.openxmlformats.org/officeDocument/2006/math">
                    <m:r>
                      <a:rPr lang="en-US" sz="2800" i="1">
                        <a:latin typeface="Cambria Math" panose="02040503050406030204" pitchFamily="18" charset="0"/>
                        <a:ea typeface="Cambria Math" panose="02040503050406030204" pitchFamily="18" charset="0"/>
                      </a:rPr>
                      <m:t>𝑣</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all states </a:t>
                </a:r>
                <a14:m>
                  <m:oMath xmlns:m="http://schemas.openxmlformats.org/officeDocument/2006/math">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oMath>
                </a14:m>
                <a:r>
                  <a:rPr lang="en-US" sz="2800" dirty="0">
                    <a:ea typeface="Cambria Math" panose="02040503050406030204" pitchFamily="18" charset="0"/>
                  </a:rPr>
                  <a:t> for a given controller to characterize its behavior</a:t>
                </a:r>
                <a:r>
                  <a:rPr lang="en-US" sz="2800" dirty="0"/>
                  <a:t>.</a:t>
                </a:r>
              </a:p>
              <a:p>
                <a:pPr marL="285750" indent="-285750">
                  <a:buFont typeface="Arial" panose="020B0604020202020204" pitchFamily="34" charset="0"/>
                  <a:buChar char="•"/>
                </a:pPr>
                <a:r>
                  <a:rPr lang="en-US" sz="2800" dirty="0"/>
                  <a:t>Since this loss function is convex in terms of the state values, the maximum likelihood estimates (MLEs) for each </a:t>
                </a:r>
                <a14:m>
                  <m:oMath xmlns:m="http://schemas.openxmlformats.org/officeDocument/2006/math">
                    <m:r>
                      <a:rPr lang="en-US" sz="2800" i="1">
                        <a:latin typeface="Cambria Math" panose="02040503050406030204" pitchFamily="18" charset="0"/>
                      </a:rPr>
                      <m:t>𝑣</m:t>
                    </m:r>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(call them </a:t>
                </a: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𝑀𝐿𝐸</m:t>
                        </m:r>
                      </m:sub>
                    </m:sSub>
                    <m:r>
                      <a:rPr lang="en-US" sz="2800" i="1">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can be computed using any number of convex optimization algorithms (e.g., Newton’s Method).</a:t>
                </a:r>
              </a:p>
            </p:txBody>
          </p:sp>
        </mc:Choice>
        <mc:Fallback>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2"/>
                <a:stretch>
                  <a:fillRect l="-957" t="-2358" r="-745" b="-5189"/>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251943" y="2022805"/>
            <a:ext cx="11847952" cy="1317723"/>
          </a:xfrm>
          <a:prstGeom prst="rect">
            <a:avLst/>
          </a:prstGeom>
        </p:spPr>
      </p:pic>
    </p:spTree>
    <p:extLst>
      <p:ext uri="{BB962C8B-B14F-4D97-AF65-F5344CB8AC3E}">
        <p14:creationId xmlns:p14="http://schemas.microsoft.com/office/powerpoint/2010/main" val="1223842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𝑀𝐿𝐸</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pPr marL="0" indent="0">
                  <a:buNone/>
                </a:pPr>
                <a:endParaRPr lang="en-US" dirty="0"/>
              </a:p>
            </p:txBody>
          </p:sp>
        </mc:Choice>
        <mc:Fallback>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4259014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endParaRPr lang="en-US" dirty="0"/>
              </a:p>
              <a:p>
                <a:endParaRPr lang="en-US" dirty="0"/>
              </a:p>
            </p:txBody>
          </p:sp>
        </mc:Choice>
        <mc:Fallback>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408342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endParaRPr lang="en-US" dirty="0"/>
              </a:p>
              <a:p>
                <a:endParaRPr lang="en-US" dirty="0"/>
              </a:p>
            </p:txBody>
          </p:sp>
        </mc:Choice>
        <mc:Fallback>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053934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72C70-5685-BB5D-6F9D-5276E1F28E62}"/>
              </a:ext>
            </a:extLst>
          </p:cNvPr>
          <p:cNvSpPr>
            <a:spLocks noGrp="1"/>
          </p:cNvSpPr>
          <p:nvPr>
            <p:ph type="title"/>
          </p:nvPr>
        </p:nvSpPr>
        <p:spPr/>
        <p:txBody>
          <a:bodyPr/>
          <a:lstStyle/>
          <a:p>
            <a:r>
              <a:rPr lang="en-US" dirty="0"/>
              <a:t>Feature-Based Approximations of the Optimal Value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B1D26E-4F95-A46E-BCAA-330C4AFB193B}"/>
                  </a:ext>
                </a:extLst>
              </p:cNvPr>
              <p:cNvSpPr>
                <a:spLocks noGrp="1"/>
              </p:cNvSpPr>
              <p:nvPr>
                <p:ph idx="1"/>
              </p:nvPr>
            </p:nvSpPr>
            <p:spPr/>
            <p:txBody>
              <a:bodyPr>
                <a:normAutofit/>
              </a:bodyPr>
              <a:lstStyle/>
              <a:p>
                <a:r>
                  <a:rPr lang="en-US" dirty="0"/>
                  <a:t>The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for each state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(given some state space) are only relative values based on the trajectory (i.e., sequence of transitions) that was observed versus trajectories that were not observed. </a:t>
                </a:r>
              </a:p>
              <a:p>
                <a:r>
                  <a:rPr lang="en-US" dirty="0"/>
                  <a:t>In terms of characterizing behavior, these values are little more than a ranking of preferred states. </a:t>
                </a:r>
              </a:p>
              <a:p>
                <a:r>
                  <a:rPr lang="en-US" dirty="0"/>
                  <a:t>A more useful approach would be to approximate </a:t>
                </a:r>
                <a14:m>
                  <m:oMath xmlns:m="http://schemas.openxmlformats.org/officeDocument/2006/math">
                    <m:r>
                      <a:rPr lang="en-US" b="0" i="1" smtClean="0">
                        <a:latin typeface="Cambria Math" panose="02040503050406030204" pitchFamily="18" charset="0"/>
                      </a:rPr>
                      <m:t>𝑣</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oMath>
                </a14:m>
                <a:r>
                  <a:rPr lang="en-US" dirty="0"/>
                  <a:t> with some function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where each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is some feature of </a:t>
                </a:r>
                <a14:m>
                  <m:oMath xmlns:m="http://schemas.openxmlformats.org/officeDocument/2006/math">
                    <m:r>
                      <a:rPr lang="en-US" b="0" i="1" smtClean="0">
                        <a:latin typeface="Cambria Math" panose="02040503050406030204" pitchFamily="18" charset="0"/>
                      </a:rPr>
                      <m:t>𝑦</m:t>
                    </m:r>
                  </m:oMath>
                </a14:m>
                <a:r>
                  <a:rPr lang="en-US" dirty="0"/>
                  <a:t> and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a set of parameters.</a:t>
                </a:r>
                <a:endParaRPr lang="en-US" b="1" dirty="0"/>
              </a:p>
              <a:p>
                <a:r>
                  <a:rPr lang="en-US" b="0" dirty="0"/>
                  <a:t>Using </a:t>
                </a:r>
                <a14:m>
                  <m:oMath xmlns:m="http://schemas.openxmlformats.org/officeDocument/2006/math">
                    <m:r>
                      <a:rPr lang="en-US" b="0" i="1" smtClean="0">
                        <a:latin typeface="Cambria Math" panose="02040503050406030204" pitchFamily="18" charset="0"/>
                      </a:rPr>
                      <m:t>h</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𝐼</m:t>
                        </m:r>
                      </m:sub>
                    </m:sSub>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the controller’s preferences for states is now redefined in terms of environmental features. </a:t>
                </a:r>
              </a:p>
              <a:p>
                <a:endParaRPr lang="en-US" dirty="0"/>
              </a:p>
            </p:txBody>
          </p:sp>
        </mc:Choice>
        <mc:Fallback>
          <p:sp>
            <p:nvSpPr>
              <p:cNvPr id="3" name="Content Placeholder 2">
                <a:extLst>
                  <a:ext uri="{FF2B5EF4-FFF2-40B4-BE49-F238E27FC236}">
                    <a16:creationId xmlns:a16="http://schemas.microsoft.com/office/drawing/2014/main" id="{F9B1D26E-4F95-A46E-BCAA-330C4AFB193B}"/>
                  </a:ext>
                </a:extLst>
              </p:cNvPr>
              <p:cNvSpPr>
                <a:spLocks noGrp="1" noRot="1" noChangeAspect="1" noMove="1" noResize="1" noEditPoints="1" noAdjustHandles="1" noChangeArrowheads="1" noChangeShapeType="1" noTextEdit="1"/>
              </p:cNvSpPr>
              <p:nvPr>
                <p:ph idx="1"/>
              </p:nvPr>
            </p:nvSpPr>
            <p:spPr>
              <a:blipFill>
                <a:blip r:embed="rId2"/>
                <a:stretch>
                  <a:fillRect l="-1086" t="-2326" r="-1568" b="-3779"/>
                </a:stretch>
              </a:blipFill>
            </p:spPr>
            <p:txBody>
              <a:bodyPr/>
              <a:lstStyle/>
              <a:p>
                <a:r>
                  <a:rPr lang="en-US">
                    <a:noFill/>
                  </a:rPr>
                  <a:t> </a:t>
                </a:r>
              </a:p>
            </p:txBody>
          </p:sp>
        </mc:Fallback>
      </mc:AlternateContent>
    </p:spTree>
    <p:extLst>
      <p:ext uri="{BB962C8B-B14F-4D97-AF65-F5344CB8AC3E}">
        <p14:creationId xmlns:p14="http://schemas.microsoft.com/office/powerpoint/2010/main" val="3094320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b="0" i="1" smtClean="0">
                        <a:latin typeface="Cambria Math" panose="02040503050406030204" pitchFamily="18" charset="0"/>
                      </a:rPr>
                      <m:t>𝐿</m:t>
                    </m:r>
                    <m:r>
                      <a:rPr lang="en-US" sz="2800" b="1"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b="1" dirty="0"/>
                  <a:t>.</a:t>
                </a:r>
              </a:p>
            </p:txBody>
          </p:sp>
        </mc:Choice>
        <mc:Fallback>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2"/>
                <a:stretch>
                  <a:fillRect l="-957" t="-11905" b="-3095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11371768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1385251"/>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𝑥</m:t>
                        </m:r>
                        <m:r>
                          <a:rPr lang="en-US" sz="2800" b="0" i="1" smtClean="0">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p:txBody>
          </p:sp>
        </mc:Choice>
        <mc:Fallback>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1385251"/>
              </a:xfrm>
              <a:prstGeom prst="rect">
                <a:avLst/>
              </a:prstGeom>
              <a:blipFill>
                <a:blip r:embed="rId2"/>
                <a:stretch>
                  <a:fillRect l="-957" t="-18018" b="-41441"/>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549285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Feature-Based Inverse Optimal Control</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3A12307-5FF4-9620-1D3E-96711EEA9334}"/>
                  </a:ext>
                </a:extLst>
              </p:cNvPr>
              <p:cNvSpPr txBox="1"/>
              <p:nvPr/>
            </p:nvSpPr>
            <p:spPr>
              <a:xfrm>
                <a:off x="128953" y="3324953"/>
                <a:ext cx="11934093" cy="2247025"/>
              </a:xfrm>
              <a:prstGeom prst="rect">
                <a:avLst/>
              </a:prstGeom>
              <a:noFill/>
            </p:spPr>
            <p:txBody>
              <a:bodyPr wrap="square" rtlCol="0">
                <a:spAutoFit/>
              </a:bodyPr>
              <a:lstStyle/>
              <a:p>
                <a:pPr marL="285750" indent="-285750">
                  <a:buFont typeface="Arial" panose="020B0604020202020204" pitchFamily="34" charset="0"/>
                  <a:buChar char="•"/>
                </a:pPr>
                <a:r>
                  <a:rPr lang="en-US" sz="2800" dirty="0"/>
                  <a:t>Plugging in </a:t>
                </a:r>
                <a14:m>
                  <m:oMath xmlns:m="http://schemas.openxmlformats.org/officeDocument/2006/math">
                    <m:r>
                      <a:rPr lang="en-US" sz="2800" i="1">
                        <a:latin typeface="Cambria Math" panose="02040503050406030204" pitchFamily="18" charset="0"/>
                      </a:rPr>
                      <m:t>h</m:t>
                    </m:r>
                  </m:oMath>
                </a14:m>
                <a:r>
                  <a:rPr lang="en-US" sz="2800" dirty="0"/>
                  <a:t> (shortened to </a:t>
                </a:r>
                <a14:m>
                  <m:oMath xmlns:m="http://schemas.openxmlformats.org/officeDocument/2006/math">
                    <m:r>
                      <a:rPr lang="en-US" sz="2800" i="1">
                        <a:latin typeface="Cambria Math" panose="02040503050406030204" pitchFamily="18" charset="0"/>
                      </a:rPr>
                      <m:t>h</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𝑥</m:t>
                        </m:r>
                      </m:e>
                      <m:sup>
                        <m:r>
                          <a:rPr lang="en-US" sz="2800" i="1">
                            <a:latin typeface="Cambria Math" panose="02040503050406030204" pitchFamily="18" charset="0"/>
                          </a:rPr>
                          <m:t>′</m:t>
                        </m:r>
                      </m:sup>
                    </m:sSup>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dirty="0"/>
                  <a:t>) for </a:t>
                </a:r>
                <a14:m>
                  <m:oMath xmlns:m="http://schemas.openxmlformats.org/officeDocument/2006/math">
                    <m:r>
                      <a:rPr lang="en-US" sz="2800" i="1">
                        <a:latin typeface="Cambria Math" panose="02040503050406030204" pitchFamily="18" charset="0"/>
                      </a:rPr>
                      <m:t>𝑣</m:t>
                    </m:r>
                  </m:oMath>
                </a14:m>
                <a:r>
                  <a:rPr lang="en-US" sz="2800" dirty="0"/>
                  <a:t> gives a loss function </a:t>
                </a:r>
                <a14:m>
                  <m:oMath xmlns:m="http://schemas.openxmlformats.org/officeDocument/2006/math">
                    <m:r>
                      <a:rPr lang="en-US" sz="2800" i="1">
                        <a:latin typeface="Cambria Math" panose="02040503050406030204" pitchFamily="18" charset="0"/>
                      </a:rPr>
                      <m:t>𝐿</m:t>
                    </m:r>
                    <m:r>
                      <a:rPr lang="en-US" sz="2800" b="1"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r>
                      <a:rPr lang="en-US" sz="2800" i="1">
                        <a:latin typeface="Cambria Math" panose="02040503050406030204" pitchFamily="18" charset="0"/>
                        <a:ea typeface="Cambria Math" panose="02040503050406030204" pitchFamily="18" charset="0"/>
                      </a:rPr>
                      <m:t>]</m:t>
                    </m:r>
                  </m:oMath>
                </a14:m>
                <a:r>
                  <a:rPr lang="en-US" sz="2800" b="1" dirty="0"/>
                  <a:t>.</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r>
                          <a:rPr lang="en-US" sz="2800" i="1">
                            <a:latin typeface="Cambria Math" panose="02040503050406030204" pitchFamily="18" charset="0"/>
                          </a:rPr>
                          <m:t>′;</m:t>
                        </m:r>
                        <m:r>
                          <a:rPr lang="en-US" sz="2800" b="1" i="1">
                            <a:latin typeface="Cambria Math" panose="02040503050406030204" pitchFamily="18" charset="0"/>
                            <a:ea typeface="Cambria Math" panose="02040503050406030204" pitchFamily="18" charset="0"/>
                          </a:rPr>
                          <m:t>𝜽</m:t>
                        </m:r>
                      </m:e>
                    </m:d>
                    <m:r>
                      <a:rPr lang="en-US" sz="2800" i="1">
                        <a:latin typeface="Cambria Math" panose="02040503050406030204" pitchFamily="18" charset="0"/>
                        <a:ea typeface="Cambria Math" panose="02040503050406030204" pitchFamily="18" charset="0"/>
                      </a:rPr>
                      <m:t>=</m:t>
                    </m:r>
                    <m:nary>
                      <m:naryPr>
                        <m:chr m:val="∑"/>
                        <m:supHide m:val="on"/>
                        <m:ctrlPr>
                          <a:rPr lang="en-US" sz="2800" i="1">
                            <a:latin typeface="Cambria Math" panose="02040503050406030204" pitchFamily="18" charset="0"/>
                            <a:ea typeface="Cambria Math" panose="02040503050406030204" pitchFamily="18" charset="0"/>
                          </a:rPr>
                        </m:ctrlPr>
                      </m:naryPr>
                      <m:sub>
                        <m:r>
                          <m:rPr>
                            <m:brk m:alnAt="7"/>
                          </m:rPr>
                          <a:rPr lang="en-US" sz="2800" i="1">
                            <a:latin typeface="Cambria Math" panose="02040503050406030204" pitchFamily="18" charset="0"/>
                            <a:ea typeface="Cambria Math" panose="02040503050406030204" pitchFamily="18" charset="0"/>
                          </a:rPr>
                          <m:t>𝑖</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𝜃</m:t>
                            </m:r>
                          </m:e>
                          <m:sub>
                            <m:r>
                              <a:rPr lang="en-US" sz="2800" i="1">
                                <a:latin typeface="Cambria Math" panose="02040503050406030204" pitchFamily="18" charset="0"/>
                                <a:ea typeface="Cambria Math" panose="02040503050406030204" pitchFamily="18" charset="0"/>
                              </a:rPr>
                              <m:t>𝑖</m:t>
                            </m:r>
                          </m:sub>
                        </m:sSub>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𝑓</m:t>
                            </m:r>
                          </m:e>
                          <m:sub>
                            <m:r>
                              <a:rPr lang="en-US" sz="2800" i="1">
                                <a:latin typeface="Cambria Math" panose="02040503050406030204" pitchFamily="18" charset="0"/>
                                <a:ea typeface="Cambria Math" panose="02040503050406030204" pitchFamily="18" charset="0"/>
                              </a:rPr>
                              <m:t>𝑖</m:t>
                            </m:r>
                          </m:sub>
                        </m:sSub>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𝑥</m:t>
                        </m:r>
                        <m:r>
                          <a:rPr lang="en-US" sz="2800" i="1">
                            <a:latin typeface="Cambria Math" panose="02040503050406030204" pitchFamily="18" charset="0"/>
                            <a:ea typeface="Cambria Math" panose="02040503050406030204" pitchFamily="18" charset="0"/>
                          </a:rPr>
                          <m:t>′)</m:t>
                        </m:r>
                      </m:e>
                    </m:nary>
                  </m:oMath>
                </a14:m>
                <a:r>
                  <a:rPr lang="en-US" sz="2800" dirty="0"/>
                  <a:t> is a common choice for </a:t>
                </a:r>
                <a14:m>
                  <m:oMath xmlns:m="http://schemas.openxmlformats.org/officeDocument/2006/math">
                    <m:r>
                      <a:rPr lang="en-US" sz="2800" i="1">
                        <a:latin typeface="Cambria Math" panose="02040503050406030204" pitchFamily="18" charset="0"/>
                      </a:rPr>
                      <m:t>h</m:t>
                    </m:r>
                  </m:oMath>
                </a14:m>
                <a:r>
                  <a:rPr lang="en-US" sz="2800" dirty="0"/>
                  <a:t> since it is differentiable and maintains convexity.</a:t>
                </a:r>
              </a:p>
              <a:p>
                <a:pPr marL="285750" indent="-285750">
                  <a:buFont typeface="Arial" panose="020B0604020202020204" pitchFamily="34" charset="0"/>
                  <a:buChar char="•"/>
                </a:pPr>
                <a14:m>
                  <m:oMath xmlns:m="http://schemas.openxmlformats.org/officeDocument/2006/math">
                    <m:r>
                      <a:rPr lang="en-US" sz="2800" i="1">
                        <a:latin typeface="Cambria Math" panose="02040503050406030204" pitchFamily="18" charset="0"/>
                      </a:rPr>
                      <m:t>h</m:t>
                    </m:r>
                  </m:oMath>
                </a14:m>
                <a:r>
                  <a:rPr lang="en-US" sz="2800" dirty="0"/>
                  <a:t> can also be non-parametric (e.g., a decision tree) but that rules out optimizing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with gradient-based methods.</a:t>
                </a:r>
              </a:p>
            </p:txBody>
          </p:sp>
        </mc:Choice>
        <mc:Fallback>
          <p:sp>
            <p:nvSpPr>
              <p:cNvPr id="5" name="TextBox 4">
                <a:extLst>
                  <a:ext uri="{FF2B5EF4-FFF2-40B4-BE49-F238E27FC236}">
                    <a16:creationId xmlns:a16="http://schemas.microsoft.com/office/drawing/2014/main" id="{C3A12307-5FF4-9620-1D3E-96711EEA9334}"/>
                  </a:ext>
                </a:extLst>
              </p:cNvPr>
              <p:cNvSpPr txBox="1">
                <a:spLocks noRot="1" noChangeAspect="1" noMove="1" noResize="1" noEditPoints="1" noAdjustHandles="1" noChangeArrowheads="1" noChangeShapeType="1" noTextEdit="1"/>
              </p:cNvSpPr>
              <p:nvPr/>
            </p:nvSpPr>
            <p:spPr>
              <a:xfrm>
                <a:off x="128953" y="3324953"/>
                <a:ext cx="11934093" cy="2247025"/>
              </a:xfrm>
              <a:prstGeom prst="rect">
                <a:avLst/>
              </a:prstGeom>
              <a:blipFill>
                <a:blip r:embed="rId2"/>
                <a:stretch>
                  <a:fillRect l="-957" t="-11236" b="-6742"/>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3"/>
          <a:srcRect/>
          <a:stretch/>
        </p:blipFill>
        <p:spPr>
          <a:xfrm>
            <a:off x="387739" y="2022805"/>
            <a:ext cx="11576359" cy="1317723"/>
          </a:xfrm>
          <a:prstGeom prst="rect">
            <a:avLst/>
          </a:prstGeom>
        </p:spPr>
      </p:pic>
    </p:spTree>
    <p:extLst>
      <p:ext uri="{BB962C8B-B14F-4D97-AF65-F5344CB8AC3E}">
        <p14:creationId xmlns:p14="http://schemas.microsoft.com/office/powerpoint/2010/main" val="3345321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577290"/>
            <a:ext cx="7187687" cy="1283091"/>
          </a:xfrm>
          <a:prstGeom prst="rect">
            <a:avLst/>
          </a:prstGeom>
        </p:spPr>
      </p:pic>
    </p:spTree>
    <p:extLst>
      <p:ext uri="{BB962C8B-B14F-4D97-AF65-F5344CB8AC3E}">
        <p14:creationId xmlns:p14="http://schemas.microsoft.com/office/powerpoint/2010/main" val="22514079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690193"/>
            <a:ext cx="7187687" cy="1057285"/>
          </a:xfrm>
          <a:prstGeom prst="rect">
            <a:avLst/>
          </a:prstGeom>
        </p:spPr>
      </p:pic>
    </p:spTree>
    <p:extLst>
      <p:ext uri="{BB962C8B-B14F-4D97-AF65-F5344CB8AC3E}">
        <p14:creationId xmlns:p14="http://schemas.microsoft.com/office/powerpoint/2010/main" val="241049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2585323"/>
          </a:xfrm>
          <a:prstGeom prst="rect">
            <a:avLst/>
          </a:prstGeom>
          <a:noFill/>
        </p:spPr>
        <p:txBody>
          <a:bodyPr wrap="square" rtlCol="0">
            <a:spAutoFit/>
          </a:bodyPr>
          <a:lstStyle/>
          <a:p>
            <a:r>
              <a:rPr lang="en-US" dirty="0"/>
              <a:t>In an LMDP, we abstract away the concept of actions. </a:t>
            </a:r>
          </a:p>
          <a:p>
            <a:endParaRPr lang="en-US" dirty="0"/>
          </a:p>
          <a:p>
            <a:r>
              <a:rPr lang="en-US" dirty="0"/>
              <a:t>Only state transitions are considered (e.g., the particle transitions from coordinate (0,0) to coordinate (1,1)). </a:t>
            </a:r>
          </a:p>
        </p:txBody>
      </p:sp>
      <p:cxnSp>
        <p:nvCxnSpPr>
          <p:cNvPr id="133" name="Straight Arrow Connector 132">
            <a:extLst>
              <a:ext uri="{FF2B5EF4-FFF2-40B4-BE49-F238E27FC236}">
                <a16:creationId xmlns:a16="http://schemas.microsoft.com/office/drawing/2014/main" id="{947E078A-372D-8948-05D3-69565C805564}"/>
              </a:ext>
            </a:extLst>
          </p:cNvPr>
          <p:cNvCxnSpPr>
            <a:cxnSpLocks/>
          </p:cNvCxnSpPr>
          <p:nvPr/>
        </p:nvCxnSpPr>
        <p:spPr>
          <a:xfrm>
            <a:off x="6033195"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DF06239-FF77-DD6E-72BC-9213E233D26B}"/>
              </a:ext>
            </a:extLst>
          </p:cNvPr>
          <p:cNvCxnSpPr>
            <a:cxnSpLocks/>
          </p:cNvCxnSpPr>
          <p:nvPr/>
        </p:nvCxnSpPr>
        <p:spPr>
          <a:xfrm rot="5400000">
            <a:off x="5669780" y="363620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5589C91-1278-ACA8-DF17-FD74865C4CF2}"/>
              </a:ext>
            </a:extLst>
          </p:cNvPr>
          <p:cNvCxnSpPr>
            <a:cxnSpLocks/>
          </p:cNvCxnSpPr>
          <p:nvPr/>
        </p:nvCxnSpPr>
        <p:spPr>
          <a:xfrm rot="10800000">
            <a:off x="5330406" y="3317631"/>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03A94A7A-178B-3F7D-59C3-B8330ED7EE74}"/>
              </a:ext>
            </a:extLst>
          </p:cNvPr>
          <p:cNvCxnSpPr>
            <a:cxnSpLocks/>
          </p:cNvCxnSpPr>
          <p:nvPr/>
        </p:nvCxnSpPr>
        <p:spPr>
          <a:xfrm rot="16200000">
            <a:off x="5669780" y="2972928"/>
            <a:ext cx="48483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8116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2098769" y="1955317"/>
            <a:ext cx="7187687" cy="527036"/>
          </a:xfrm>
          <a:prstGeom prst="rect">
            <a:avLst/>
          </a:prstGeom>
        </p:spPr>
      </p:pic>
    </p:spTree>
    <p:extLst>
      <p:ext uri="{BB962C8B-B14F-4D97-AF65-F5344CB8AC3E}">
        <p14:creationId xmlns:p14="http://schemas.microsoft.com/office/powerpoint/2010/main" val="3975756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2805"/>
            <a:ext cx="11576359" cy="1317723"/>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52322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 </a:t>
                </a:r>
              </a:p>
            </p:txBody>
          </p:sp>
        </mc:Choice>
        <mc:Fallback>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523220"/>
              </a:xfrm>
              <a:prstGeom prst="rect">
                <a:avLst/>
              </a:prstGeom>
              <a:blipFill>
                <a:blip r:embed="rId3"/>
                <a:stretch>
                  <a:fillRect l="-957" t="-11905" b="-30952"/>
                </a:stretch>
              </a:blipFill>
            </p:spPr>
            <p:txBody>
              <a:bodyPr/>
              <a:lstStyle/>
              <a:p>
                <a:r>
                  <a:rPr lang="en-US">
                    <a:noFill/>
                  </a:rPr>
                  <a:t> </a:t>
                </a:r>
              </a:p>
            </p:txBody>
          </p:sp>
        </mc:Fallback>
      </mc:AlternateContent>
    </p:spTree>
    <p:extLst>
      <p:ext uri="{BB962C8B-B14F-4D97-AF65-F5344CB8AC3E}">
        <p14:creationId xmlns:p14="http://schemas.microsoft.com/office/powerpoint/2010/main" val="36512663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387739" y="2028903"/>
            <a:ext cx="11576359" cy="1305527"/>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1815882"/>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endParaRPr lang="en-US" sz="2800" dirty="0"/>
              </a:p>
            </p:txBody>
          </p:sp>
        </mc:Choice>
        <mc:Fallback>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1815882"/>
              </a:xfrm>
              <a:prstGeom prst="rect">
                <a:avLst/>
              </a:prstGeom>
              <a:blipFill>
                <a:blip r:embed="rId3"/>
                <a:stretch>
                  <a:fillRect l="-957" t="-3472"/>
                </a:stretch>
              </a:blipFill>
            </p:spPr>
            <p:txBody>
              <a:bodyPr/>
              <a:lstStyle/>
              <a:p>
                <a:r>
                  <a:rPr lang="en-US">
                    <a:noFill/>
                  </a:rPr>
                  <a:t> </a:t>
                </a:r>
              </a:p>
            </p:txBody>
          </p:sp>
        </mc:Fallback>
      </mc:AlternateContent>
    </p:spTree>
    <p:extLst>
      <p:ext uri="{BB962C8B-B14F-4D97-AF65-F5344CB8AC3E}">
        <p14:creationId xmlns:p14="http://schemas.microsoft.com/office/powerpoint/2010/main" val="976895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err="1"/>
              <a:t>Softmax</a:t>
            </a:r>
            <a:r>
              <a:rPr lang="en-US" dirty="0"/>
              <a:t> and Cross-Entropy Loss</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06019" y="1391906"/>
            <a:ext cx="8856779" cy="1844454"/>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77656"/>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ends up being a cross-entropy loss function.</a:t>
                </a:r>
              </a:p>
              <a:p>
                <a:pPr marL="285750" indent="-285750">
                  <a:buFont typeface="Arial" panose="020B0604020202020204" pitchFamily="34" charset="0"/>
                  <a:buChar char="•"/>
                </a:pPr>
                <a:r>
                  <a:rPr lang="en-US" sz="2800" dirty="0"/>
                  <a:t>While it doesn’t affect optimization, we normalized </a:t>
                </a:r>
                <a14:m>
                  <m:oMath xmlns:m="http://schemas.openxmlformats.org/officeDocument/2006/math">
                    <m:r>
                      <a:rPr lang="en-US" sz="2800" b="0" i="1" smtClean="0">
                        <a:latin typeface="Cambria Math" panose="02040503050406030204" pitchFamily="18" charset="0"/>
                      </a:rPr>
                      <m:t>𝐿</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over the number of transitions </a:t>
                </a:r>
                <a14:m>
                  <m:oMath xmlns:m="http://schemas.openxmlformats.org/officeDocument/2006/math">
                    <m:r>
                      <a:rPr lang="en-US" sz="2800" b="0" i="1" smtClean="0">
                        <a:latin typeface="Cambria Math" panose="02040503050406030204" pitchFamily="18" charset="0"/>
                      </a:rPr>
                      <m:t>𝑁</m:t>
                    </m:r>
                  </m:oMath>
                </a14:m>
                <a:r>
                  <a:rPr lang="en-US" sz="2800" dirty="0"/>
                  <a:t>. </a:t>
                </a:r>
              </a:p>
              <a:p>
                <a:pPr marL="285750" indent="-285750">
                  <a:buFont typeface="Arial" panose="020B0604020202020204" pitchFamily="34" charset="0"/>
                  <a:buChar char="•"/>
                </a:pPr>
                <a:r>
                  <a:rPr lang="en-US" sz="2800" dirty="0"/>
                  <a:t>In most cases, </a:t>
                </a:r>
                <a:r>
                  <a:rPr lang="en-US" sz="2800" dirty="0" err="1"/>
                  <a:t>Softmax</a:t>
                </a:r>
                <a:r>
                  <a:rPr lang="en-US" sz="2800" dirty="0"/>
                  <a:t> models are overparameterized, justifying the addition of a regularization term </a:t>
                </a:r>
                <a14:m>
                  <m:oMath xmlns:m="http://schemas.openxmlformats.org/officeDocument/2006/math">
                    <m:r>
                      <a:rPr lang="en-US" sz="2800" b="0" i="1" smtClean="0">
                        <a:latin typeface="Cambria Math" panose="02040503050406030204" pitchFamily="18" charset="0"/>
                      </a:rPr>
                      <m:t>𝑔</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oMath>
                </a14:m>
                <a:r>
                  <a:rPr lang="en-US" sz="2800" dirty="0"/>
                  <a:t> weighted by a scalar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p>
              <a:p>
                <a:pPr marL="285750" indent="-285750">
                  <a:buFont typeface="Arial" panose="020B0604020202020204" pitchFamily="34" charset="0"/>
                  <a:buChar char="•"/>
                </a:pPr>
                <a:endParaRPr lang="en-US" sz="2800" dirty="0"/>
              </a:p>
            </p:txBody>
          </p:sp>
        </mc:Choice>
        <mc:Fallback>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77656"/>
              </a:xfrm>
              <a:prstGeom prst="rect">
                <a:avLst/>
              </a:prstGeom>
              <a:blipFill>
                <a:blip r:embed="rId3"/>
                <a:stretch>
                  <a:fillRect l="-957" t="-2358"/>
                </a:stretch>
              </a:blipFill>
            </p:spPr>
            <p:txBody>
              <a:bodyPr/>
              <a:lstStyle/>
              <a:p>
                <a:r>
                  <a:rPr lang="en-US">
                    <a:noFill/>
                  </a:rPr>
                  <a:t> </a:t>
                </a:r>
              </a:p>
            </p:txBody>
          </p:sp>
        </mc:Fallback>
      </mc:AlternateContent>
    </p:spTree>
    <p:extLst>
      <p:ext uri="{BB962C8B-B14F-4D97-AF65-F5344CB8AC3E}">
        <p14:creationId xmlns:p14="http://schemas.microsoft.com/office/powerpoint/2010/main" val="215063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Regularization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506019" y="1391906"/>
            <a:ext cx="8856779" cy="1844454"/>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325CEA8-76C7-FD99-169C-1A2350B1DEDA}"/>
                  </a:ext>
                </a:extLst>
              </p:cNvPr>
              <p:cNvSpPr txBox="1"/>
              <p:nvPr/>
            </p:nvSpPr>
            <p:spPr>
              <a:xfrm>
                <a:off x="128953" y="3324953"/>
                <a:ext cx="11934093" cy="2683427"/>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Sup>
                      <m:sSubSupPr>
                        <m:ctrlPr>
                          <a:rPr lang="en-US" sz="2800" i="1" smtClean="0">
                            <a:latin typeface="Cambria Math" panose="02040503050406030204" pitchFamily="18" charset="0"/>
                          </a:rPr>
                        </m:ctrlPr>
                      </m:sSubSup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2</m:t>
                        </m:r>
                      </m:sub>
                      <m:sup>
                        <m:r>
                          <a:rPr lang="en-US" sz="2800" b="0" i="1" smtClean="0">
                            <a:latin typeface="Cambria Math" panose="02040503050406030204" pitchFamily="18" charset="0"/>
                          </a:rPr>
                          <m:t>2</m:t>
                        </m:r>
                      </m:sup>
                    </m:sSubSup>
                  </m:oMath>
                </a14:m>
                <a:r>
                  <a:rPr lang="en-US" sz="2800" dirty="0"/>
                  <a:t> and </a:t>
                </a:r>
                <a14:m>
                  <m:oMath xmlns:m="http://schemas.openxmlformats.org/officeDocument/2006/math">
                    <m:sSub>
                      <m:sSubPr>
                        <m:ctrlPr>
                          <a:rPr lang="en-US" sz="2800" i="1" smtClean="0">
                            <a:latin typeface="Cambria Math" panose="02040503050406030204" pitchFamily="18" charset="0"/>
                          </a:rPr>
                        </m:ctrlPr>
                      </m:sSubPr>
                      <m:e>
                        <m:d>
                          <m:dPr>
                            <m:begChr m:val="‖"/>
                            <m:endChr m:val="‖"/>
                            <m:ctrlPr>
                              <a:rPr lang="en-US" sz="280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e>
                      <m:sub>
                        <m:r>
                          <a:rPr lang="en-US" sz="2800" b="0" i="1" smtClean="0">
                            <a:latin typeface="Cambria Math" panose="02040503050406030204" pitchFamily="18" charset="0"/>
                          </a:rPr>
                          <m:t>1</m:t>
                        </m:r>
                      </m:sub>
                    </m:sSub>
                  </m:oMath>
                </a14:m>
                <a:r>
                  <a:rPr lang="en-US" sz="2800" dirty="0"/>
                  <a:t> (the L2 norm squared and L1 norm, respectively) are common choices. </a:t>
                </a:r>
              </a:p>
              <a:p>
                <a:pPr marL="285750" indent="-285750">
                  <a:buFont typeface="Arial" panose="020B0604020202020204" pitchFamily="34" charset="0"/>
                  <a:buChar char="•"/>
                </a:pPr>
                <a14:m>
                  <m:oMath xmlns:m="http://schemas.openxmlformats.org/officeDocument/2006/math">
                    <m:sSub>
                      <m:sSubPr>
                        <m:ctrlPr>
                          <a:rPr lang="en-US" sz="280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𝑀𝐿𝐸</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1" i="1" smtClean="0">
                            <a:latin typeface="Cambria Math" panose="02040503050406030204" pitchFamily="18" charset="0"/>
                            <a:ea typeface="Cambria Math" panose="02040503050406030204" pitchFamily="18" charset="0"/>
                          </a:rPr>
                          <m:t>𝜽</m:t>
                        </m:r>
                      </m:e>
                      <m:sub>
                        <m:r>
                          <a:rPr lang="en-US" sz="2800" b="0" i="1" smtClean="0">
                            <a:latin typeface="Cambria Math" panose="02040503050406030204" pitchFamily="18" charset="0"/>
                          </a:rPr>
                          <m:t>𝑀𝐴𝑃</m:t>
                        </m:r>
                      </m:sub>
                    </m:sSub>
                  </m:oMath>
                </a14:m>
                <a:r>
                  <a:rPr lang="en-US" sz="2800" dirty="0"/>
                  <a:t> (the Maximum A Posteriori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when </a:t>
                </a:r>
                <a14:m>
                  <m:oMath xmlns:m="http://schemas.openxmlformats.org/officeDocument/2006/math">
                    <m:r>
                      <m:rPr>
                        <m:sty m:val="p"/>
                      </m:rPr>
                      <a:rPr lang="el-GR" sz="2800" b="0" i="1" smtClean="0">
                        <a:latin typeface="Cambria Math" panose="02040503050406030204" pitchFamily="18" charset="0"/>
                        <a:ea typeface="Cambria Math" panose="02040503050406030204" pitchFamily="18" charset="0"/>
                      </a:rPr>
                      <m:t>λ</m:t>
                    </m:r>
                    <m:r>
                      <a:rPr lang="en-US" sz="2800" b="0" i="1" smtClean="0">
                        <a:latin typeface="Cambria Math" panose="02040503050406030204" pitchFamily="18" charset="0"/>
                      </a:rPr>
                      <m:t>𝑔</m:t>
                    </m:r>
                    <m:d>
                      <m:dPr>
                        <m:ctrlPr>
                          <a:rPr lang="en-US" sz="2800" b="0" i="1" smtClean="0">
                            <a:latin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e>
                    </m:d>
                    <m:r>
                      <a:rPr lang="en-US" sz="2800" b="0" i="1" smtClean="0">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ea typeface="Cambria Math" panose="02040503050406030204" pitchFamily="18" charset="0"/>
                      </a:rPr>
                      <m:t>log</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𝑝</m:t>
                    </m:r>
                    <m:d>
                      <m:dPr>
                        <m:ctrlPr>
                          <a:rPr lang="en-US" sz="2800" b="0" i="1" smtClean="0">
                            <a:latin typeface="Cambria Math" panose="02040503050406030204" pitchFamily="18" charset="0"/>
                            <a:ea typeface="Cambria Math" panose="02040503050406030204" pitchFamily="18" charset="0"/>
                          </a:rPr>
                        </m:ctrlPr>
                      </m:dPr>
                      <m:e>
                        <m:r>
                          <a:rPr lang="en-US" sz="2800" b="1" i="1" smtClean="0">
                            <a:latin typeface="Cambria Math" panose="02040503050406030204" pitchFamily="18" charset="0"/>
                            <a:ea typeface="Cambria Math" panose="02040503050406030204" pitchFamily="18" charset="0"/>
                          </a:rPr>
                          <m:t>𝜽</m:t>
                        </m:r>
                        <m:r>
                          <a:rPr lang="en-US" sz="2800" b="0" i="1" smtClean="0">
                            <a:latin typeface="Cambria Math" panose="02040503050406030204" pitchFamily="18" charset="0"/>
                            <a:ea typeface="Cambria Math" panose="02040503050406030204" pitchFamily="18" charset="0"/>
                          </a:rPr>
                          <m:t>|</m:t>
                        </m:r>
                        <m:r>
                          <a:rPr lang="en-US" sz="2800" b="0" i="1" smtClean="0">
                            <a:latin typeface="Cambria Math" panose="02040503050406030204" pitchFamily="18" charset="0"/>
                            <a:ea typeface="Cambria Math" panose="02040503050406030204" pitchFamily="18" charset="0"/>
                          </a:rPr>
                          <m:t>𝜆</m:t>
                        </m:r>
                      </m:e>
                    </m:d>
                    <m:r>
                      <a:rPr lang="en-US" sz="2800" b="0" i="1" smtClean="0">
                        <a:latin typeface="Cambria Math" panose="02040503050406030204" pitchFamily="18" charset="0"/>
                        <a:ea typeface="Cambria Math" panose="02040503050406030204" pitchFamily="18" charset="0"/>
                      </a:rPr>
                      <m:t>)</m:t>
                    </m:r>
                  </m:oMath>
                </a14:m>
                <a:r>
                  <a:rPr lang="en-US" sz="2800" dirty="0"/>
                  <a:t> where </a:t>
                </a:r>
                <a14:m>
                  <m:oMath xmlns:m="http://schemas.openxmlformats.org/officeDocument/2006/math">
                    <m:r>
                      <a:rPr lang="en-US" sz="2800" b="0" i="1" smtClean="0">
                        <a:latin typeface="Cambria Math" panose="02040503050406030204" pitchFamily="18" charset="0"/>
                      </a:rPr>
                      <m:t>𝑝</m:t>
                    </m:r>
                    <m:r>
                      <a:rPr lang="en-US" sz="2800" b="0" i="1" smtClean="0">
                        <a:latin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𝜽</m:t>
                    </m:r>
                    <m:r>
                      <a:rPr lang="en-US" sz="2800" b="1"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m:t>
                    </m:r>
                  </m:oMath>
                </a14:m>
                <a:r>
                  <a:rPr lang="en-US" sz="2800" dirty="0"/>
                  <a:t> is some prior distribution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𝜽</m:t>
                    </m:r>
                  </m:oMath>
                </a14:m>
                <a:r>
                  <a:rPr lang="en-US" sz="2800" dirty="0"/>
                  <a:t> with some tunable hyperparameter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oMath>
                </a14:m>
                <a:r>
                  <a:rPr lang="en-US" sz="2800" dirty="0"/>
                  <a:t>. </a:t>
                </a:r>
                <a:endParaRPr lang="en-US" sz="2800" b="1" dirty="0"/>
              </a:p>
              <a:p>
                <a:pPr marL="285750" indent="-285750">
                  <a:buFont typeface="Arial" panose="020B0604020202020204" pitchFamily="34" charset="0"/>
                  <a:buChar char="•"/>
                </a:pPr>
                <a:endParaRPr lang="en-US" sz="2800" dirty="0"/>
              </a:p>
            </p:txBody>
          </p:sp>
        </mc:Choice>
        <mc:Fallback>
          <p:sp>
            <p:nvSpPr>
              <p:cNvPr id="4" name="TextBox 3">
                <a:extLst>
                  <a:ext uri="{FF2B5EF4-FFF2-40B4-BE49-F238E27FC236}">
                    <a16:creationId xmlns:a16="http://schemas.microsoft.com/office/drawing/2014/main" id="{1325CEA8-76C7-FD99-169C-1A2350B1DEDA}"/>
                  </a:ext>
                </a:extLst>
              </p:cNvPr>
              <p:cNvSpPr txBox="1">
                <a:spLocks noRot="1" noChangeAspect="1" noMove="1" noResize="1" noEditPoints="1" noAdjustHandles="1" noChangeArrowheads="1" noChangeShapeType="1" noTextEdit="1"/>
              </p:cNvSpPr>
              <p:nvPr/>
            </p:nvSpPr>
            <p:spPr>
              <a:xfrm>
                <a:off x="128953" y="3324953"/>
                <a:ext cx="11934093" cy="2683427"/>
              </a:xfrm>
              <a:prstGeom prst="rect">
                <a:avLst/>
              </a:prstGeom>
              <a:blipFill>
                <a:blip r:embed="rId3"/>
                <a:stretch>
                  <a:fillRect l="-957" t="-1878"/>
                </a:stretch>
              </a:blipFill>
            </p:spPr>
            <p:txBody>
              <a:bodyPr/>
              <a:lstStyle/>
              <a:p>
                <a:r>
                  <a:rPr lang="en-US">
                    <a:noFill/>
                  </a:rPr>
                  <a:t> </a:t>
                </a:r>
              </a:p>
            </p:txBody>
          </p:sp>
        </mc:Fallback>
      </mc:AlternateContent>
    </p:spTree>
    <p:extLst>
      <p:ext uri="{BB962C8B-B14F-4D97-AF65-F5344CB8AC3E}">
        <p14:creationId xmlns:p14="http://schemas.microsoft.com/office/powerpoint/2010/main" val="743125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1905" y="1512737"/>
            <a:ext cx="8997539" cy="3983938"/>
          </a:xfrm>
          <a:prstGeom prst="rect">
            <a:avLst/>
          </a:prstGeom>
        </p:spPr>
      </p:pic>
    </p:spTree>
    <p:extLst>
      <p:ext uri="{BB962C8B-B14F-4D97-AF65-F5344CB8AC3E}">
        <p14:creationId xmlns:p14="http://schemas.microsoft.com/office/powerpoint/2010/main" val="2590033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063406" y="1639121"/>
            <a:ext cx="10987191" cy="3703441"/>
          </a:xfrm>
          <a:prstGeom prst="rect">
            <a:avLst/>
          </a:prstGeom>
        </p:spPr>
      </p:pic>
    </p:spTree>
    <p:extLst>
      <p:ext uri="{BB962C8B-B14F-4D97-AF65-F5344CB8AC3E}">
        <p14:creationId xmlns:p14="http://schemas.microsoft.com/office/powerpoint/2010/main" val="1125821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320462"/>
            <a:ext cx="8879157" cy="3559735"/>
          </a:xfrm>
          <a:prstGeom prst="rect">
            <a:avLst/>
          </a:prstGeom>
        </p:spPr>
      </p:pic>
    </p:spTree>
    <p:extLst>
      <p:ext uri="{BB962C8B-B14F-4D97-AF65-F5344CB8AC3E}">
        <p14:creationId xmlns:p14="http://schemas.microsoft.com/office/powerpoint/2010/main" val="68253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Gradient of the Loss Function</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762966" y="1320462"/>
            <a:ext cx="8879157" cy="3559735"/>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D04EE7E-10E3-8121-7C50-8DEFA68E728C}"/>
                  </a:ext>
                </a:extLst>
              </p:cNvPr>
              <p:cNvSpPr txBox="1"/>
              <p:nvPr/>
            </p:nvSpPr>
            <p:spPr>
              <a:xfrm>
                <a:off x="128953" y="4924707"/>
                <a:ext cx="1193409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a:t>
                </a:r>
                <a14:m>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US" sz="2800" b="0" i="1" smtClean="0">
                        <a:latin typeface="Cambria Math" panose="02040503050406030204" pitchFamily="18" charset="0"/>
                        <a:ea typeface="Cambria Math" panose="02040503050406030204" pitchFamily="18" charset="0"/>
                      </a:rPr>
                      <m:t>=0</m:t>
                    </m:r>
                  </m:oMath>
                </a14:m>
                <a:r>
                  <a:rPr lang="en-US" sz="2800" dirty="0"/>
                  <a:t> (i.e., the original gradient), </a:t>
                </a:r>
                <a14:m>
                  <m:oMath xmlns:m="http://schemas.openxmlformats.org/officeDocument/2006/math">
                    <m:sSub>
                      <m:sSubPr>
                        <m:ctrlPr>
                          <a:rPr lang="en-US" sz="2800" i="1" smtClean="0">
                            <a:latin typeface="Cambria Math" panose="02040503050406030204" pitchFamily="18" charset="0"/>
                          </a:rPr>
                        </m:ctrlPr>
                      </m:sSubPr>
                      <m:e>
                        <m:r>
                          <a:rPr lang="en-US" sz="2800" i="1" smtClean="0">
                            <a:latin typeface="Cambria Math" panose="02040503050406030204" pitchFamily="18" charset="0"/>
                            <a:ea typeface="Cambria Math" panose="02040503050406030204" pitchFamily="18" charset="0"/>
                          </a:rPr>
                          <m:t>𝜃</m:t>
                        </m:r>
                      </m:e>
                      <m:sub>
                        <m:r>
                          <a:rPr lang="en-US" sz="2800" b="0" i="1" smtClean="0">
                            <a:latin typeface="Cambria Math" panose="02040503050406030204" pitchFamily="18" charset="0"/>
                          </a:rPr>
                          <m:t>𝑖</m:t>
                        </m:r>
                      </m:sub>
                    </m:sSub>
                  </m:oMath>
                </a14:m>
                <a:r>
                  <a:rPr lang="en-US" sz="2800" dirty="0"/>
                  <a:t> is optimal when the number of observed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matches the expected number of transitions to </a:t>
                </a:r>
                <a14:m>
                  <m:oMath xmlns:m="http://schemas.openxmlformats.org/officeDocument/2006/math">
                    <m:r>
                      <a:rPr lang="en-US" sz="2800" b="0" i="1" smtClean="0">
                        <a:latin typeface="Cambria Math" panose="02040503050406030204" pitchFamily="18" charset="0"/>
                      </a:rPr>
                      <m:t>𝑥</m:t>
                    </m:r>
                    <m:r>
                      <a:rPr lang="en-US" sz="2800" b="0" i="1" smtClean="0">
                        <a:latin typeface="Cambria Math" panose="02040503050406030204" pitchFamily="18" charset="0"/>
                      </a:rPr>
                      <m:t>′</m:t>
                    </m:r>
                  </m:oMath>
                </a14:m>
                <a:r>
                  <a:rPr lang="en-US" sz="2800" dirty="0"/>
                  <a:t> given the observed transitions from </a:t>
                </a:r>
                <a14:m>
                  <m:oMath xmlns:m="http://schemas.openxmlformats.org/officeDocument/2006/math">
                    <m:r>
                      <a:rPr lang="en-US" sz="2800" b="0" i="1" smtClean="0">
                        <a:latin typeface="Cambria Math" panose="02040503050406030204" pitchFamily="18" charset="0"/>
                      </a:rPr>
                      <m:t>𝑥</m:t>
                    </m:r>
                  </m:oMath>
                </a14:m>
                <a:r>
                  <a:rPr lang="en-US" sz="2800" dirty="0"/>
                  <a:t> for all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𝑥</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r>
                      <a:rPr lang="en-US" sz="2800" b="0" i="1" smtClean="0">
                        <a:latin typeface="Cambria Math" panose="02040503050406030204" pitchFamily="18" charset="0"/>
                      </a:rPr>
                      <m:t>𝑥</m:t>
                    </m:r>
                  </m:oMath>
                </a14:m>
                <a:r>
                  <a:rPr lang="en-US" sz="2800" dirty="0"/>
                  <a:t>.</a:t>
                </a:r>
              </a:p>
            </p:txBody>
          </p:sp>
        </mc:Choice>
        <mc:Fallback>
          <p:sp>
            <p:nvSpPr>
              <p:cNvPr id="4" name="TextBox 3">
                <a:extLst>
                  <a:ext uri="{FF2B5EF4-FFF2-40B4-BE49-F238E27FC236}">
                    <a16:creationId xmlns:a16="http://schemas.microsoft.com/office/drawing/2014/main" id="{1D04EE7E-10E3-8121-7C50-8DEFA68E728C}"/>
                  </a:ext>
                </a:extLst>
              </p:cNvPr>
              <p:cNvSpPr txBox="1">
                <a:spLocks noRot="1" noChangeAspect="1" noMove="1" noResize="1" noEditPoints="1" noAdjustHandles="1" noChangeArrowheads="1" noChangeShapeType="1" noTextEdit="1"/>
              </p:cNvSpPr>
              <p:nvPr/>
            </p:nvSpPr>
            <p:spPr>
              <a:xfrm>
                <a:off x="128953" y="4924707"/>
                <a:ext cx="11934093" cy="1384995"/>
              </a:xfrm>
              <a:prstGeom prst="rect">
                <a:avLst/>
              </a:prstGeom>
              <a:blipFill>
                <a:blip r:embed="rId3"/>
                <a:stretch>
                  <a:fillRect l="-957" t="-4545" b="-10909"/>
                </a:stretch>
              </a:blipFill>
            </p:spPr>
            <p:txBody>
              <a:bodyPr/>
              <a:lstStyle/>
              <a:p>
                <a:r>
                  <a:rPr lang="en-US">
                    <a:noFill/>
                  </a:rPr>
                  <a:t> </a:t>
                </a:r>
              </a:p>
            </p:txBody>
          </p:sp>
        </mc:Fallback>
      </mc:AlternateContent>
    </p:spTree>
    <p:extLst>
      <p:ext uri="{BB962C8B-B14F-4D97-AF65-F5344CB8AC3E}">
        <p14:creationId xmlns:p14="http://schemas.microsoft.com/office/powerpoint/2010/main" val="5375773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1371833"/>
            <a:ext cx="9971179" cy="5329270"/>
          </a:xfrm>
          <a:prstGeom prst="rect">
            <a:avLst/>
          </a:prstGeom>
        </p:spPr>
      </p:pic>
    </p:spTree>
    <p:extLst>
      <p:ext uri="{BB962C8B-B14F-4D97-AF65-F5344CB8AC3E}">
        <p14:creationId xmlns:p14="http://schemas.microsoft.com/office/powerpoint/2010/main" val="4209990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Tree>
    <p:extLst>
      <p:ext uri="{BB962C8B-B14F-4D97-AF65-F5344CB8AC3E}">
        <p14:creationId xmlns:p14="http://schemas.microsoft.com/office/powerpoint/2010/main" val="400900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23317"/>
            <a:ext cx="9971179" cy="4026302"/>
          </a:xfrm>
          <a:prstGeom prst="rect">
            <a:avLst/>
          </a:prstGeom>
        </p:spPr>
      </p:pic>
    </p:spTree>
    <p:extLst>
      <p:ext uri="{BB962C8B-B14F-4D97-AF65-F5344CB8AC3E}">
        <p14:creationId xmlns:p14="http://schemas.microsoft.com/office/powerpoint/2010/main" val="89731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39D87-F199-4593-4B37-B9269D0C57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0B10C9-386A-69C6-BF6A-7A802979D8C2}"/>
              </a:ext>
            </a:extLst>
          </p:cNvPr>
          <p:cNvSpPr>
            <a:spLocks noGrp="1"/>
          </p:cNvSpPr>
          <p:nvPr>
            <p:ph type="title"/>
          </p:nvPr>
        </p:nvSpPr>
        <p:spPr/>
        <p:txBody>
          <a:bodyPr>
            <a:normAutofit/>
          </a:bodyPr>
          <a:lstStyle/>
          <a:p>
            <a:r>
              <a:rPr lang="en-US" dirty="0"/>
              <a:t>The Hessian of the Loss Function(Off-Diagonal)</a:t>
            </a:r>
          </a:p>
        </p:txBody>
      </p:sp>
      <p:pic>
        <p:nvPicPr>
          <p:cNvPr id="3" name="Picture 2">
            <a:extLst>
              <a:ext uri="{FF2B5EF4-FFF2-40B4-BE49-F238E27FC236}">
                <a16:creationId xmlns:a16="http://schemas.microsoft.com/office/drawing/2014/main" id="{4453EFA6-CF37-5DBF-A475-5F377299424C}"/>
              </a:ext>
            </a:extLst>
          </p:cNvPr>
          <p:cNvPicPr>
            <a:picLocks noChangeAspect="1"/>
          </p:cNvPicPr>
          <p:nvPr/>
        </p:nvPicPr>
        <p:blipFill>
          <a:blip r:embed="rId2"/>
          <a:srcRect/>
          <a:stretch/>
        </p:blipFill>
        <p:spPr>
          <a:xfrm>
            <a:off x="1382620" y="2041323"/>
            <a:ext cx="9971179" cy="3990289"/>
          </a:xfrm>
          <a:prstGeom prst="rect">
            <a:avLst/>
          </a:prstGeom>
        </p:spPr>
      </p:pic>
    </p:spTree>
    <p:extLst>
      <p:ext uri="{BB962C8B-B14F-4D97-AF65-F5344CB8AC3E}">
        <p14:creationId xmlns:p14="http://schemas.microsoft.com/office/powerpoint/2010/main" val="21982573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7102829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45631" cy="730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61039" y="5019865"/>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H="1" flipV="1">
            <a:off x="4850960" y="1338736"/>
            <a:ext cx="4917" cy="3721937"/>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sp>
        <p:nvSpPr>
          <p:cNvPr id="2" name="TextBox 1">
            <a:extLst>
              <a:ext uri="{FF2B5EF4-FFF2-40B4-BE49-F238E27FC236}">
                <a16:creationId xmlns:a16="http://schemas.microsoft.com/office/drawing/2014/main" id="{CE7F1ABC-7069-74BB-E872-B5C6B2F923C4}"/>
              </a:ext>
            </a:extLst>
          </p:cNvPr>
          <p:cNvSpPr txBox="1"/>
          <p:nvPr/>
        </p:nvSpPr>
        <p:spPr>
          <a:xfrm>
            <a:off x="3489169" y="2834123"/>
            <a:ext cx="615874" cy="369332"/>
          </a:xfrm>
          <a:prstGeom prst="rect">
            <a:avLst/>
          </a:prstGeom>
          <a:noFill/>
        </p:spPr>
        <p:txBody>
          <a:bodyPr wrap="none" rtlCol="0">
            <a:spAutoFit/>
          </a:bodyPr>
          <a:lstStyle/>
          <a:p>
            <a:r>
              <a:rPr lang="en-US" dirty="0"/>
              <a:t>Goal</a:t>
            </a:r>
          </a:p>
        </p:txBody>
      </p:sp>
      <p:sp>
        <p:nvSpPr>
          <p:cNvPr id="36" name="TextBox 35">
            <a:extLst>
              <a:ext uri="{FF2B5EF4-FFF2-40B4-BE49-F238E27FC236}">
                <a16:creationId xmlns:a16="http://schemas.microsoft.com/office/drawing/2014/main" id="{168B95D2-84D0-060C-ECA9-B1D69924098A}"/>
              </a:ext>
            </a:extLst>
          </p:cNvPr>
          <p:cNvSpPr txBox="1"/>
          <p:nvPr/>
        </p:nvSpPr>
        <p:spPr>
          <a:xfrm>
            <a:off x="5481693" y="2835744"/>
            <a:ext cx="885050" cy="369332"/>
          </a:xfrm>
          <a:prstGeom prst="rect">
            <a:avLst/>
          </a:prstGeom>
          <a:noFill/>
        </p:spPr>
        <p:txBody>
          <a:bodyPr wrap="none" rtlCol="0">
            <a:spAutoFit/>
          </a:bodyPr>
          <a:lstStyle/>
          <a:p>
            <a:r>
              <a:rPr lang="en-US" dirty="0"/>
              <a:t>Particle</a:t>
            </a:r>
          </a:p>
        </p:txBody>
      </p:sp>
    </p:spTree>
    <p:extLst>
      <p:ext uri="{BB962C8B-B14F-4D97-AF65-F5344CB8AC3E}">
        <p14:creationId xmlns:p14="http://schemas.microsoft.com/office/powerpoint/2010/main" val="2897183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118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3696433" y="3203456"/>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290954" y="320345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176042" y="503105"/>
            <a:ext cx="3480376" cy="369332"/>
          </a:xfrm>
          <a:prstGeom prst="rect">
            <a:avLst/>
          </a:prstGeom>
          <a:noFill/>
        </p:spPr>
        <p:txBody>
          <a:bodyPr wrap="none" rtlCol="0">
            <a:spAutoFit/>
          </a:bodyPr>
          <a:lstStyle/>
          <a:p>
            <a:r>
              <a:rPr lang="en-US" dirty="0"/>
              <a:t>LMDP with a dynamic environment</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4243539" y="366071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4431108" y="3754498"/>
            <a:ext cx="3664928" cy="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4757175" y="455722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p:cNvCxnSpPr>
          <p:nvPr/>
        </p:nvCxnSpPr>
        <p:spPr>
          <a:xfrm flipV="1">
            <a:off x="4850959" y="1391713"/>
            <a:ext cx="0" cy="322520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Ideally, the controller will choose and execute an appropriate transition, update its knowledge of the obstacle positions, and recompute state costs. </a:t>
            </a:r>
          </a:p>
          <a:p>
            <a:endParaRPr lang="en-US" dirty="0"/>
          </a:p>
          <a:p>
            <a:r>
              <a:rPr lang="en-US" dirty="0"/>
              <a:t>In fact, we assume the data is readily available for inference under these conditions (i.e., there are no missing observations from the observer’s point of view).  </a:t>
            </a:r>
          </a:p>
        </p:txBody>
      </p:sp>
      <p:cxnSp>
        <p:nvCxnSpPr>
          <p:cNvPr id="4" name="Straight Arrow Connector 3">
            <a:extLst>
              <a:ext uri="{FF2B5EF4-FFF2-40B4-BE49-F238E27FC236}">
                <a16:creationId xmlns:a16="http://schemas.microsoft.com/office/drawing/2014/main" id="{03F58715-3150-F1BB-268E-5A0E915EE77D}"/>
              </a:ext>
            </a:extLst>
          </p:cNvPr>
          <p:cNvCxnSpPr>
            <a:cxnSpLocks/>
          </p:cNvCxnSpPr>
          <p:nvPr/>
        </p:nvCxnSpPr>
        <p:spPr>
          <a:xfrm flipH="1">
            <a:off x="5601794" y="3298097"/>
            <a:ext cx="33755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4C1D4A7-B54A-B0F9-6D14-96EC25576C17}"/>
              </a:ext>
            </a:extLst>
          </p:cNvPr>
          <p:cNvCxnSpPr>
            <a:cxnSpLocks/>
          </p:cNvCxnSpPr>
          <p:nvPr/>
        </p:nvCxnSpPr>
        <p:spPr>
          <a:xfrm rot="10800000" flipH="1">
            <a:off x="3636634" y="3754497"/>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E5EDE65-61FE-AFAB-AB05-DA9DDA0B41BD}"/>
              </a:ext>
            </a:extLst>
          </p:cNvPr>
          <p:cNvCxnSpPr>
            <a:cxnSpLocks/>
          </p:cNvCxnSpPr>
          <p:nvPr/>
        </p:nvCxnSpPr>
        <p:spPr>
          <a:xfrm rot="5400000" flipH="1">
            <a:off x="4690211" y="5111603"/>
            <a:ext cx="33755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0994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18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2862322"/>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 </a:t>
            </a:r>
          </a:p>
        </p:txBody>
      </p:sp>
    </p:spTree>
    <p:extLst>
      <p:ext uri="{BB962C8B-B14F-4D97-AF65-F5344CB8AC3E}">
        <p14:creationId xmlns:p14="http://schemas.microsoft.com/office/powerpoint/2010/main" val="1871438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40" name="Oval 39">
            <a:extLst>
              <a:ext uri="{FF2B5EF4-FFF2-40B4-BE49-F238E27FC236}">
                <a16:creationId xmlns:a16="http://schemas.microsoft.com/office/drawing/2014/main" id="{A60B4CD3-01B1-394B-6993-B9BA19C80892}"/>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613AF3-38F1-122B-BD80-62057CCD4632}"/>
              </a:ext>
            </a:extLst>
          </p:cNvPr>
          <p:cNvSpPr txBox="1"/>
          <p:nvPr/>
        </p:nvSpPr>
        <p:spPr>
          <a:xfrm>
            <a:off x="8797250" y="1391713"/>
            <a:ext cx="2597581" cy="4801314"/>
          </a:xfrm>
          <a:prstGeom prst="rect">
            <a:avLst/>
          </a:prstGeom>
          <a:noFill/>
        </p:spPr>
        <p:txBody>
          <a:bodyPr wrap="square" rtlCol="0">
            <a:spAutoFit/>
          </a:bodyPr>
          <a:lstStyle/>
          <a:p>
            <a:r>
              <a:rPr lang="en-US" dirty="0"/>
              <a:t>However, in some cases, especially if the controller is human, it is unrealistic to assume that they utilize the same amount of environmental data that our sensors have collected. </a:t>
            </a:r>
          </a:p>
          <a:p>
            <a:endParaRPr lang="en-US" dirty="0"/>
          </a:p>
          <a:p>
            <a:r>
              <a:rPr lang="en-US" dirty="0"/>
              <a:t>More specifically, there are cases where the controller must make decisions faster than they can observe environmental changes (i.e., their observations are delayed).  </a:t>
            </a:r>
          </a:p>
        </p:txBody>
      </p:sp>
    </p:spTree>
    <p:extLst>
      <p:ext uri="{BB962C8B-B14F-4D97-AF65-F5344CB8AC3E}">
        <p14:creationId xmlns:p14="http://schemas.microsoft.com/office/powerpoint/2010/main" val="164358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749946" y="316056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031325"/>
          </a:xfrm>
          <a:prstGeom prst="rect">
            <a:avLst/>
          </a:prstGeom>
          <a:noFill/>
        </p:spPr>
        <p:txBody>
          <a:bodyPr wrap="square" rtlCol="0">
            <a:spAutoFit/>
          </a:bodyPr>
          <a:lstStyle/>
          <a:p>
            <a:r>
              <a:rPr lang="en-US" dirty="0"/>
              <a:t>Under these conditions, the controller must use their best judgment on how to proceed until they receive new environmental observations.</a:t>
            </a:r>
          </a:p>
        </p:txBody>
      </p: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18F4038E-13A0-09B1-59B0-E19BFD012A08}"/>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E73C66E-9A34-384A-2209-82C913D0AB31}"/>
              </a:ext>
            </a:extLst>
          </p:cNvPr>
          <p:cNvCxnSpPr>
            <a:cxnSpLocks/>
            <a:stCxn id="16"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A43CEC3-19A5-190F-E5D8-62FCE3272066}"/>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A83E176C-388B-E15B-6E7C-F7213ECB1CBE}"/>
              </a:ext>
            </a:extLst>
          </p:cNvPr>
          <p:cNvCxnSpPr>
            <a:cxnSpLocks/>
            <a:stCxn id="1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727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mc:AlternateContent xmlns:mc="http://schemas.openxmlformats.org/markup-compatibility/2006">
        <mc:Choice xmlns:a14="http://schemas.microsoft.com/office/drawing/2010/main" Requires="a14">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1477328"/>
              </a:xfrm>
              <a:prstGeom prst="rect">
                <a:avLst/>
              </a:prstGeom>
              <a:noFill/>
            </p:spPr>
            <p:txBody>
              <a:bodyPr wrap="square" rtlCol="0">
                <a:spAutoFit/>
              </a:bodyPr>
              <a:lstStyle/>
              <a:p>
                <a:r>
                  <a:rPr lang="en-US" dirty="0"/>
                  <a:t>We assume that there is some default policy </a:t>
                </a:r>
                <a14:m>
                  <m:oMath xmlns:m="http://schemas.openxmlformats.org/officeDocument/2006/math">
                    <m:sSup>
                      <m:sSupPr>
                        <m:ctrlPr>
                          <a:rPr lang="en-US" i="1" smtClean="0">
                            <a:latin typeface="Cambria Math" panose="02040503050406030204" pitchFamily="18" charset="0"/>
                          </a:rPr>
                        </m:ctrlPr>
                      </m:sSupPr>
                      <m:e>
                        <m:r>
                          <a:rPr lang="el-GR" i="1">
                            <a:latin typeface="Cambria Math" panose="02040503050406030204" pitchFamily="18" charset="0"/>
                            <a:ea typeface="Cambria Math" panose="02040503050406030204" pitchFamily="18" charset="0"/>
                          </a:rPr>
                          <m:t>𝜋</m:t>
                        </m:r>
                      </m:e>
                      <m:sup>
                        <m:r>
                          <a:rPr lang="en-US" b="0" i="1" smtClean="0">
                            <a:latin typeface="Cambria Math" panose="02040503050406030204" pitchFamily="18" charset="0"/>
                          </a:rPr>
                          <m:t>0</m:t>
                        </m:r>
                      </m:sup>
                    </m:sSup>
                  </m:oMath>
                </a14:m>
                <a:r>
                  <a:rPr lang="en-US" dirty="0"/>
                  <a:t> the particle will follow when not actively controlled. </a:t>
                </a:r>
              </a:p>
            </p:txBody>
          </p:sp>
        </mc:Choice>
        <mc:Fallback>
          <p:sp>
            <p:nvSpPr>
              <p:cNvPr id="131" name="TextBox 130">
                <a:extLst>
                  <a:ext uri="{FF2B5EF4-FFF2-40B4-BE49-F238E27FC236}">
                    <a16:creationId xmlns:a16="http://schemas.microsoft.com/office/drawing/2014/main" id="{BA7FBD62-533C-0847-94B5-6CAEDAFA5F24}"/>
                  </a:ext>
                </a:extLst>
              </p:cNvPr>
              <p:cNvSpPr txBox="1">
                <a:spLocks noRot="1" noChangeAspect="1" noMove="1" noResize="1" noEditPoints="1" noAdjustHandles="1" noChangeArrowheads="1" noChangeShapeType="1" noTextEdit="1"/>
              </p:cNvSpPr>
              <p:nvPr/>
            </p:nvSpPr>
            <p:spPr>
              <a:xfrm>
                <a:off x="8956431" y="1899138"/>
                <a:ext cx="2403231" cy="1477328"/>
              </a:xfrm>
              <a:prstGeom prst="rect">
                <a:avLst/>
              </a:prstGeom>
              <a:blipFill>
                <a:blip r:embed="rId3"/>
                <a:stretch>
                  <a:fillRect l="-2105" t="-1709" b="-598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9EC54EC9-6464-5457-6C34-65B00D5254EC}"/>
              </a:ext>
            </a:extLst>
          </p:cNvPr>
          <p:cNvSpPr txBox="1"/>
          <p:nvPr/>
        </p:nvSpPr>
        <p:spPr>
          <a:xfrm>
            <a:off x="6290951" y="1924733"/>
            <a:ext cx="2098469" cy="1200329"/>
          </a:xfrm>
          <a:prstGeom prst="rect">
            <a:avLst/>
          </a:prstGeom>
          <a:noFill/>
        </p:spPr>
        <p:txBody>
          <a:bodyPr wrap="square" rtlCol="0">
            <a:spAutoFit/>
          </a:bodyPr>
          <a:lstStyle/>
          <a:p>
            <a:r>
              <a:rPr lang="en-US" dirty="0"/>
              <a:t>Transition probabilities under</a:t>
            </a:r>
          </a:p>
          <a:p>
            <a:r>
              <a:rPr lang="en-US" dirty="0"/>
              <a:t>uniform default policy</a:t>
            </a:r>
          </a:p>
        </p:txBody>
      </p:sp>
      <p:sp>
        <p:nvSpPr>
          <p:cNvPr id="9" name="TextBox 8">
            <a:extLst>
              <a:ext uri="{FF2B5EF4-FFF2-40B4-BE49-F238E27FC236}">
                <a16:creationId xmlns:a16="http://schemas.microsoft.com/office/drawing/2014/main" id="{9B80AACD-AA1C-16AA-9746-14FB676EBA49}"/>
              </a:ext>
            </a:extLst>
          </p:cNvPr>
          <p:cNvSpPr txBox="1"/>
          <p:nvPr/>
        </p:nvSpPr>
        <p:spPr>
          <a:xfrm>
            <a:off x="5145189" y="3107041"/>
            <a:ext cx="508473" cy="369332"/>
          </a:xfrm>
          <a:prstGeom prst="rect">
            <a:avLst/>
          </a:prstGeom>
          <a:noFill/>
        </p:spPr>
        <p:txBody>
          <a:bodyPr wrap="none" rtlCol="0">
            <a:spAutoFit/>
          </a:bodyPr>
          <a:lstStyle/>
          <a:p>
            <a:r>
              <a:rPr lang="en-US" dirty="0"/>
              <a:t>1/4</a:t>
            </a:r>
          </a:p>
        </p:txBody>
      </p:sp>
      <p:sp>
        <p:nvSpPr>
          <p:cNvPr id="11" name="TextBox 10">
            <a:extLst>
              <a:ext uri="{FF2B5EF4-FFF2-40B4-BE49-F238E27FC236}">
                <a16:creationId xmlns:a16="http://schemas.microsoft.com/office/drawing/2014/main" id="{C9C3556D-51A4-ED5F-8E72-8FB89585A052}"/>
              </a:ext>
            </a:extLst>
          </p:cNvPr>
          <p:cNvSpPr txBox="1"/>
          <p:nvPr/>
        </p:nvSpPr>
        <p:spPr>
          <a:xfrm>
            <a:off x="5661993" y="2673073"/>
            <a:ext cx="508473" cy="369332"/>
          </a:xfrm>
          <a:prstGeom prst="rect">
            <a:avLst/>
          </a:prstGeom>
          <a:noFill/>
        </p:spPr>
        <p:txBody>
          <a:bodyPr wrap="none" rtlCol="0">
            <a:spAutoFit/>
          </a:bodyPr>
          <a:lstStyle/>
          <a:p>
            <a:r>
              <a:rPr lang="en-US" dirty="0"/>
              <a:t>1/4</a:t>
            </a:r>
          </a:p>
        </p:txBody>
      </p:sp>
      <p:sp>
        <p:nvSpPr>
          <p:cNvPr id="12" name="TextBox 11">
            <a:extLst>
              <a:ext uri="{FF2B5EF4-FFF2-40B4-BE49-F238E27FC236}">
                <a16:creationId xmlns:a16="http://schemas.microsoft.com/office/drawing/2014/main" id="{DC89298F-EBD4-911F-6FA2-81DE131144A7}"/>
              </a:ext>
            </a:extLst>
          </p:cNvPr>
          <p:cNvSpPr txBox="1"/>
          <p:nvPr/>
        </p:nvSpPr>
        <p:spPr>
          <a:xfrm>
            <a:off x="6194775" y="3113431"/>
            <a:ext cx="508473" cy="369332"/>
          </a:xfrm>
          <a:prstGeom prst="rect">
            <a:avLst/>
          </a:prstGeom>
          <a:noFill/>
        </p:spPr>
        <p:txBody>
          <a:bodyPr wrap="none" rtlCol="0">
            <a:spAutoFit/>
          </a:bodyPr>
          <a:lstStyle/>
          <a:p>
            <a:r>
              <a:rPr lang="en-US" dirty="0"/>
              <a:t>1/4</a:t>
            </a:r>
          </a:p>
        </p:txBody>
      </p:sp>
      <p:sp>
        <p:nvSpPr>
          <p:cNvPr id="13" name="TextBox 12">
            <a:extLst>
              <a:ext uri="{FF2B5EF4-FFF2-40B4-BE49-F238E27FC236}">
                <a16:creationId xmlns:a16="http://schemas.microsoft.com/office/drawing/2014/main" id="{F751FFB7-1E6F-32A0-D46D-BD0F5F98A4A2}"/>
              </a:ext>
            </a:extLst>
          </p:cNvPr>
          <p:cNvSpPr txBox="1"/>
          <p:nvPr/>
        </p:nvSpPr>
        <p:spPr>
          <a:xfrm>
            <a:off x="5654789" y="3599112"/>
            <a:ext cx="508473" cy="369332"/>
          </a:xfrm>
          <a:prstGeom prst="rect">
            <a:avLst/>
          </a:prstGeom>
          <a:noFill/>
        </p:spPr>
        <p:txBody>
          <a:bodyPr wrap="none" rtlCol="0">
            <a:spAutoFit/>
          </a:bodyPr>
          <a:lstStyle/>
          <a:p>
            <a:r>
              <a:rPr lang="en-US" dirty="0"/>
              <a:t>1/4</a:t>
            </a:r>
          </a:p>
        </p:txBody>
      </p:sp>
    </p:spTree>
    <p:extLst>
      <p:ext uri="{BB962C8B-B14F-4D97-AF65-F5344CB8AC3E}">
        <p14:creationId xmlns:p14="http://schemas.microsoft.com/office/powerpoint/2010/main" val="1854716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3625845" y="429192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2"/>
          </a:xfrm>
          <a:prstGeom prst="rect">
            <a:avLst/>
          </a:prstGeom>
          <a:noFill/>
        </p:spPr>
        <p:txBody>
          <a:bodyPr wrap="square" rtlCol="0">
            <a:spAutoFit/>
          </a:bodyPr>
          <a:lstStyle/>
          <a:p>
            <a:r>
              <a:rPr lang="en-US" dirty="0"/>
              <a:t>This can lead to success…</a:t>
            </a:r>
          </a:p>
        </p:txBody>
      </p:sp>
      <p:sp>
        <p:nvSpPr>
          <p:cNvPr id="40" name="Oval 39">
            <a:extLst>
              <a:ext uri="{FF2B5EF4-FFF2-40B4-BE49-F238E27FC236}">
                <a16:creationId xmlns:a16="http://schemas.microsoft.com/office/drawing/2014/main" id="{A60B4CD3-01B1-394B-6993-B9BA19C80892}"/>
              </a:ext>
            </a:extLst>
          </p:cNvPr>
          <p:cNvSpPr/>
          <p:nvPr/>
        </p:nvSpPr>
        <p:spPr>
          <a:xfrm>
            <a:off x="4910384" y="38832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5097953" y="39770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7367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31086" y="373520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646331"/>
          </a:xfrm>
          <a:prstGeom prst="rect">
            <a:avLst/>
          </a:prstGeom>
          <a:noFill/>
        </p:spPr>
        <p:txBody>
          <a:bodyPr wrap="square" rtlCol="0">
            <a:spAutoFit/>
          </a:bodyPr>
          <a:lstStyle/>
          <a:p>
            <a:r>
              <a:rPr lang="en-US" dirty="0"/>
              <a:t>Or this can lead to failure…</a:t>
            </a:r>
          </a:p>
        </p:txBody>
      </p:sp>
      <p:sp>
        <p:nvSpPr>
          <p:cNvPr id="40" name="Oval 39">
            <a:extLst>
              <a:ext uri="{FF2B5EF4-FFF2-40B4-BE49-F238E27FC236}">
                <a16:creationId xmlns:a16="http://schemas.microsoft.com/office/drawing/2014/main" id="{A60B4CD3-01B1-394B-6993-B9BA19C80892}"/>
              </a:ext>
            </a:extLst>
          </p:cNvPr>
          <p:cNvSpPr/>
          <p:nvPr/>
        </p:nvSpPr>
        <p:spPr>
          <a:xfrm>
            <a:off x="4742095" y="383685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A05D12C9-A4FD-565C-16BC-1BE05C6343E6}"/>
              </a:ext>
            </a:extLst>
          </p:cNvPr>
          <p:cNvCxnSpPr>
            <a:cxnSpLocks/>
            <a:stCxn id="40" idx="6"/>
          </p:cNvCxnSpPr>
          <p:nvPr/>
        </p:nvCxnSpPr>
        <p:spPr>
          <a:xfrm>
            <a:off x="4929664" y="393063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ED8129D-4F1E-5DF1-4410-962663974089}"/>
              </a:ext>
            </a:extLst>
          </p:cNvPr>
          <p:cNvSpPr/>
          <p:nvPr/>
        </p:nvSpPr>
        <p:spPr>
          <a:xfrm>
            <a:off x="4584379" y="3476804"/>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C1549835-4B6F-1FF8-7554-2736F22A7526}"/>
              </a:ext>
            </a:extLst>
          </p:cNvPr>
          <p:cNvCxnSpPr>
            <a:cxnSpLocks/>
            <a:stCxn id="42" idx="7"/>
          </p:cNvCxnSpPr>
          <p:nvPr/>
        </p:nvCxnSpPr>
        <p:spPr>
          <a:xfrm flipV="1">
            <a:off x="4744479" y="793259"/>
            <a:ext cx="2038677" cy="2711014"/>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 name="Curved Connector 3">
            <a:extLst>
              <a:ext uri="{FF2B5EF4-FFF2-40B4-BE49-F238E27FC236}">
                <a16:creationId xmlns:a16="http://schemas.microsoft.com/office/drawing/2014/main" id="{470D7C28-9EE3-668C-52BC-01AE52E54E89}"/>
              </a:ext>
            </a:extLst>
          </p:cNvPr>
          <p:cNvCxnSpPr>
            <a:cxnSpLocks/>
          </p:cNvCxnSpPr>
          <p:nvPr/>
        </p:nvCxnSpPr>
        <p:spPr>
          <a:xfrm rot="10800000" flipV="1">
            <a:off x="3922391" y="3276213"/>
            <a:ext cx="1790040" cy="1121125"/>
          </a:xfrm>
          <a:prstGeom prst="curved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72DFC66-B376-0DEC-94C7-850CC0171F52}"/>
              </a:ext>
            </a:extLst>
          </p:cNvPr>
          <p:cNvCxnSpPr>
            <a:cxnSpLocks/>
          </p:cNvCxnSpPr>
          <p:nvPr/>
        </p:nvCxnSpPr>
        <p:spPr>
          <a:xfrm>
            <a:off x="3718707" y="3570588"/>
            <a:ext cx="1152381" cy="352385"/>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32E600-92A2-6119-3E11-5466E100958A}"/>
              </a:ext>
            </a:extLst>
          </p:cNvPr>
          <p:cNvCxnSpPr>
            <a:cxnSpLocks/>
          </p:cNvCxnSpPr>
          <p:nvPr/>
        </p:nvCxnSpPr>
        <p:spPr>
          <a:xfrm rot="-4680000">
            <a:off x="3756052" y="4065201"/>
            <a:ext cx="1152381" cy="356616"/>
          </a:xfrm>
          <a:prstGeom prst="straightConnector1">
            <a:avLst/>
          </a:prstGeom>
          <a:ln w="28575">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Explosion 1 4">
            <a:extLst>
              <a:ext uri="{FF2B5EF4-FFF2-40B4-BE49-F238E27FC236}">
                <a16:creationId xmlns:a16="http://schemas.microsoft.com/office/drawing/2014/main" id="{547478EB-B2DC-CB44-AEB9-D04BDA23E355}"/>
              </a:ext>
            </a:extLst>
          </p:cNvPr>
          <p:cNvSpPr/>
          <p:nvPr/>
        </p:nvSpPr>
        <p:spPr>
          <a:xfrm>
            <a:off x="4632277" y="3712182"/>
            <a:ext cx="390418" cy="339048"/>
          </a:xfrm>
          <a:prstGeom prst="irregularSeal1">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095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585323"/>
          </a:xfrm>
          <a:prstGeom prst="rect">
            <a:avLst/>
          </a:prstGeom>
          <a:noFill/>
        </p:spPr>
        <p:txBody>
          <a:bodyPr wrap="square" rtlCol="0">
            <a:spAutoFit/>
          </a:bodyPr>
          <a:lstStyle/>
          <a:p>
            <a:r>
              <a:rPr lang="en-US" dirty="0"/>
              <a:t>To handle these delayed observations, our model assumes that the controller “freezes” its current beliefs about the environment (e.g., the current locations of the obstacles).</a:t>
            </a:r>
          </a:p>
          <a:p>
            <a:endParaRPr lang="en-US" dirty="0"/>
          </a:p>
        </p:txBody>
      </p:sp>
    </p:spTree>
    <p:extLst>
      <p:ext uri="{BB962C8B-B14F-4D97-AF65-F5344CB8AC3E}">
        <p14:creationId xmlns:p14="http://schemas.microsoft.com/office/powerpoint/2010/main" val="344600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308324"/>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p:txBody>
      </p:sp>
    </p:spTree>
    <p:extLst>
      <p:ext uri="{BB962C8B-B14F-4D97-AF65-F5344CB8AC3E}">
        <p14:creationId xmlns:p14="http://schemas.microsoft.com/office/powerpoint/2010/main" val="41736809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139321"/>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p:txBody>
      </p:sp>
    </p:spTree>
    <p:extLst>
      <p:ext uri="{BB962C8B-B14F-4D97-AF65-F5344CB8AC3E}">
        <p14:creationId xmlns:p14="http://schemas.microsoft.com/office/powerpoint/2010/main" val="3062061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Likewise, as seen in the example, we assume the controller attempts to reduce cognitive load by only considering a smaller, localized state space. </a:t>
            </a:r>
          </a:p>
          <a:p>
            <a:endParaRPr lang="en-US" dirty="0"/>
          </a:p>
          <a:p>
            <a:r>
              <a:rPr lang="en-US" dirty="0"/>
              <a:t>However, this may not be necessary in smaller domains. </a:t>
            </a:r>
          </a:p>
          <a:p>
            <a:endParaRPr lang="en-US" dirty="0"/>
          </a:p>
          <a:p>
            <a:r>
              <a:rPr lang="en-US" dirty="0"/>
              <a:t>Note: Our current approach only considers discrete state spaces.</a:t>
            </a:r>
          </a:p>
        </p:txBody>
      </p:sp>
    </p:spTree>
    <p:extLst>
      <p:ext uri="{BB962C8B-B14F-4D97-AF65-F5344CB8AC3E}">
        <p14:creationId xmlns:p14="http://schemas.microsoft.com/office/powerpoint/2010/main" val="19348133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1477328"/>
          </a:xfrm>
          <a:prstGeom prst="rect">
            <a:avLst/>
          </a:prstGeom>
          <a:noFill/>
        </p:spPr>
        <p:txBody>
          <a:bodyPr wrap="square" rtlCol="0">
            <a:spAutoFit/>
          </a:bodyPr>
          <a:lstStyle/>
          <a:p>
            <a:r>
              <a:rPr lang="en-US" dirty="0"/>
              <a:t>Given their current beliefs, the controller attempts to generate an optimal plan within the localized state space.</a:t>
            </a:r>
          </a:p>
        </p:txBody>
      </p:sp>
    </p:spTree>
    <p:extLst>
      <p:ext uri="{BB962C8B-B14F-4D97-AF65-F5344CB8AC3E}">
        <p14:creationId xmlns:p14="http://schemas.microsoft.com/office/powerpoint/2010/main" val="1915921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4247317"/>
          </a:xfrm>
          <a:prstGeom prst="rect">
            <a:avLst/>
          </a:prstGeom>
          <a:noFill/>
        </p:spPr>
        <p:txBody>
          <a:bodyPr wrap="square" rtlCol="0">
            <a:spAutoFit/>
          </a:bodyPr>
          <a:lstStyle/>
          <a:p>
            <a:r>
              <a:rPr lang="en-US" dirty="0"/>
              <a:t>Given their current beliefs, the controller attempts to generate an optimal plan within the localized state space.</a:t>
            </a:r>
          </a:p>
          <a:p>
            <a:endParaRPr lang="en-US" dirty="0"/>
          </a:p>
          <a:p>
            <a:r>
              <a:rPr lang="en-US" dirty="0"/>
              <a:t>Planning often involves considering future environmental states given their current beliefs (i.e., where are the obstacles likely to be in the next few moments given where they are now?)</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523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923330"/>
          </a:xfrm>
          <a:prstGeom prst="rect">
            <a:avLst/>
          </a:prstGeom>
          <a:noFill/>
        </p:spPr>
        <p:txBody>
          <a:bodyPr wrap="square" rtlCol="0">
            <a:spAutoFit/>
          </a:bodyPr>
          <a:lstStyle/>
          <a:p>
            <a:r>
              <a:rPr lang="en-US" dirty="0"/>
              <a:t>Once the controller decides on a plan, it attempts to execute it.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1749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3922391" y="3729986"/>
            <a:ext cx="4208844" cy="1313988"/>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3022707" y="5665486"/>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3210276" y="1116001"/>
            <a:ext cx="3557974" cy="4643270"/>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3" name="Freeform 12">
            <a:extLst>
              <a:ext uri="{FF2B5EF4-FFF2-40B4-BE49-F238E27FC236}">
                <a16:creationId xmlns:a16="http://schemas.microsoft.com/office/drawing/2014/main" id="{37AB67E7-28AD-9FCB-7ED0-EE9A6D145ADF}"/>
              </a:ext>
            </a:extLst>
          </p:cNvPr>
          <p:cNvSpPr/>
          <p:nvPr/>
        </p:nvSpPr>
        <p:spPr>
          <a:xfrm>
            <a:off x="4407613" y="2799988"/>
            <a:ext cx="1428108" cy="574045"/>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3666805" y="2297503"/>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4993720" y="353024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7887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27D31-B514-50CC-0118-E8BB3B80FD6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CFEE47D8-FC15-1052-CEA4-4B1BEE509AFC}"/>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467962F3-210F-677D-5A9A-EB90E6A4A5C4}"/>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14EED7B2-3097-DFE1-B4BB-267C6483E9E0}"/>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F82333D-7C6A-D8DF-13F3-17058A218F33}"/>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0CFFAB7-8344-69E4-B7FC-6CFBF759192D}"/>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DB1A6454-EEDD-9332-3B5E-42779E450962}"/>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2DF1E53-5C98-DE03-AFF6-A168DD2CF926}"/>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98EC2B91-79FB-CD28-DC83-E7CCCCBD2830}"/>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E0C632F2-5945-03AD-A2CE-1AFC30B97F7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3D3E0F94-E0F7-1B7C-8CE9-219356E03F9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848E6FA0-A734-C167-472D-27131D3116F8}"/>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4DA236F9-D482-543F-8A70-C1F0BF924CBD}"/>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BA4906CD-B20C-EBFD-983B-FE067F15759E}"/>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CEE3F950-1DE7-6019-B330-C5A818807938}"/>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678E98DA-B5DD-2596-9C83-E930EC4704D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A8AD9DCC-2FF6-81CE-1B1B-07180D500717}"/>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E8341576-0622-25D3-91F4-BF1D2C92D429}"/>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BEAE96B8-3A30-3E81-8E19-5E9D3AC4FA61}"/>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2078BCAF-31A7-EF0B-AB8D-F357FFAD48B1}"/>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CF3A075D-84D8-4AB8-4422-158F504EB3D9}"/>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7BAC59C0-0544-A820-9586-7717F9B0BA47}"/>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7CA6D1E5-7C2D-6424-6305-1F3AC4D1D595}"/>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EEE100D3-A5F8-BE56-02B2-D931A52289D1}"/>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9B3D578-5E4A-9D43-27C4-64C2EC1A2623}"/>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7E9ACE-80BB-148C-47E9-8360B5333D7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
        <p:nvSpPr>
          <p:cNvPr id="131" name="TextBox 130">
            <a:extLst>
              <a:ext uri="{FF2B5EF4-FFF2-40B4-BE49-F238E27FC236}">
                <a16:creationId xmlns:a16="http://schemas.microsoft.com/office/drawing/2014/main" id="{BA7FBD62-533C-0847-94B5-6CAEDAFA5F24}"/>
              </a:ext>
            </a:extLst>
          </p:cNvPr>
          <p:cNvSpPr txBox="1"/>
          <p:nvPr/>
        </p:nvSpPr>
        <p:spPr>
          <a:xfrm>
            <a:off x="8956431" y="1899138"/>
            <a:ext cx="2403231" cy="3970318"/>
          </a:xfrm>
          <a:prstGeom prst="rect">
            <a:avLst/>
          </a:prstGeom>
          <a:noFill/>
        </p:spPr>
        <p:txBody>
          <a:bodyPr wrap="square" rtlCol="0">
            <a:spAutoFit/>
          </a:bodyPr>
          <a:lstStyle/>
          <a:p>
            <a:r>
              <a:rPr lang="en-US" dirty="0"/>
              <a:t>A controller can instead impose their own policy onto the particle at some accumulated cost.</a:t>
            </a:r>
          </a:p>
          <a:p>
            <a:endParaRPr lang="en-US" dirty="0"/>
          </a:p>
          <a:p>
            <a:r>
              <a:rPr lang="en-US" dirty="0"/>
              <a:t>The objective is then to develop an optimal policy (known as the optimal control law), that minimizes the cost of control. </a:t>
            </a:r>
          </a:p>
          <a:p>
            <a:endParaRPr lang="en-US" dirty="0"/>
          </a:p>
          <a:p>
            <a:endParaRPr lang="en-US" dirty="0"/>
          </a:p>
        </p:txBody>
      </p:sp>
    </p:spTree>
    <p:extLst>
      <p:ext uri="{BB962C8B-B14F-4D97-AF65-F5344CB8AC3E}">
        <p14:creationId xmlns:p14="http://schemas.microsoft.com/office/powerpoint/2010/main" val="3772020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50712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2862322"/>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462130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2542172" y="802191"/>
            <a:ext cx="4693284" cy="4128603"/>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2503166" y="802193"/>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AFE8167F-B038-8825-3D73-E0A029C7582C}"/>
              </a:ext>
            </a:extLst>
          </p:cNvPr>
          <p:cNvSpPr/>
          <p:nvPr/>
        </p:nvSpPr>
        <p:spPr>
          <a:xfrm>
            <a:off x="963323" y="3265979"/>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40505E3-06C7-6F0B-415E-29548D03374F}"/>
              </a:ext>
            </a:extLst>
          </p:cNvPr>
          <p:cNvSpPr/>
          <p:nvPr/>
        </p:nvSpPr>
        <p:spPr>
          <a:xfrm>
            <a:off x="4758491" y="2763373"/>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1085A15-0C04-A7EE-0F30-02A47A1DC6D5}"/>
              </a:ext>
            </a:extLst>
          </p:cNvPr>
          <p:cNvSpPr txBox="1"/>
          <p:nvPr/>
        </p:nvSpPr>
        <p:spPr>
          <a:xfrm>
            <a:off x="4761085" y="4930794"/>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81BD0B1C-3101-11F0-C910-5FF96AED4231}"/>
              </a:ext>
            </a:extLst>
          </p:cNvPr>
          <p:cNvSpPr txBox="1"/>
          <p:nvPr/>
        </p:nvSpPr>
        <p:spPr>
          <a:xfrm>
            <a:off x="2232460" y="2659943"/>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6BC243EB-A204-D6BF-4CB1-F93AB7013E19}"/>
              </a:ext>
            </a:extLst>
          </p:cNvPr>
          <p:cNvSpPr txBox="1"/>
          <p:nvPr/>
        </p:nvSpPr>
        <p:spPr>
          <a:xfrm>
            <a:off x="5283574" y="4930793"/>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3FAB3FD3-7AEB-B2DE-15FC-181152875212}"/>
              </a:ext>
            </a:extLst>
          </p:cNvPr>
          <p:cNvSpPr txBox="1"/>
          <p:nvPr/>
        </p:nvSpPr>
        <p:spPr>
          <a:xfrm>
            <a:off x="5830370" y="4930793"/>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D38B1759-7DBA-CD8F-C5FF-2ACEC73B7C65}"/>
              </a:ext>
            </a:extLst>
          </p:cNvPr>
          <p:cNvSpPr txBox="1"/>
          <p:nvPr/>
        </p:nvSpPr>
        <p:spPr>
          <a:xfrm>
            <a:off x="6377166" y="4944565"/>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4DD89087-CE08-1CE2-63EE-13D912A449C3}"/>
              </a:ext>
            </a:extLst>
          </p:cNvPr>
          <p:cNvSpPr txBox="1"/>
          <p:nvPr/>
        </p:nvSpPr>
        <p:spPr>
          <a:xfrm>
            <a:off x="6838920" y="4942516"/>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EFB05386-B7A3-F491-D150-B5FAB428BE2E}"/>
              </a:ext>
            </a:extLst>
          </p:cNvPr>
          <p:cNvSpPr txBox="1"/>
          <p:nvPr/>
        </p:nvSpPr>
        <p:spPr>
          <a:xfrm>
            <a:off x="2669327" y="4919071"/>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F18D75B6-08CD-D58F-6287-5CF8145D301E}"/>
              </a:ext>
            </a:extLst>
          </p:cNvPr>
          <p:cNvSpPr txBox="1"/>
          <p:nvPr/>
        </p:nvSpPr>
        <p:spPr>
          <a:xfrm>
            <a:off x="3216123" y="4919071"/>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F67C1166-F0A2-2AA7-5BBF-8E764389B7D4}"/>
              </a:ext>
            </a:extLst>
          </p:cNvPr>
          <p:cNvSpPr txBox="1"/>
          <p:nvPr/>
        </p:nvSpPr>
        <p:spPr>
          <a:xfrm>
            <a:off x="3762919" y="4932843"/>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6C67075A-27C8-9227-E381-A0C8617E7ABA}"/>
              </a:ext>
            </a:extLst>
          </p:cNvPr>
          <p:cNvSpPr txBox="1"/>
          <p:nvPr/>
        </p:nvSpPr>
        <p:spPr>
          <a:xfrm>
            <a:off x="4224673" y="4930794"/>
            <a:ext cx="372218" cy="369332"/>
          </a:xfrm>
          <a:prstGeom prst="rect">
            <a:avLst/>
          </a:prstGeom>
          <a:noFill/>
        </p:spPr>
        <p:txBody>
          <a:bodyPr wrap="none" rtlCol="0">
            <a:spAutoFit/>
          </a:bodyPr>
          <a:lstStyle/>
          <a:p>
            <a:r>
              <a:rPr lang="en-US" dirty="0"/>
              <a:t>-4</a:t>
            </a:r>
          </a:p>
        </p:txBody>
      </p:sp>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3305264" cy="369332"/>
          </a:xfrm>
          <a:prstGeom prst="rect">
            <a:avLst/>
          </a:prstGeom>
          <a:noFill/>
        </p:spPr>
        <p:txBody>
          <a:bodyPr wrap="none" rtlCol="0">
            <a:spAutoFit/>
          </a:bodyPr>
          <a:lstStyle/>
          <a:p>
            <a:r>
              <a:rPr lang="en-US" dirty="0"/>
              <a:t>LMDP with Delayed Observations</a:t>
            </a:r>
          </a:p>
        </p:txBody>
      </p:sp>
      <p:sp>
        <p:nvSpPr>
          <p:cNvPr id="27" name="TextBox 26">
            <a:extLst>
              <a:ext uri="{FF2B5EF4-FFF2-40B4-BE49-F238E27FC236}">
                <a16:creationId xmlns:a16="http://schemas.microsoft.com/office/drawing/2014/main" id="{E37C8F60-1264-5D94-CBA6-3EE0DC40BCBB}"/>
              </a:ext>
            </a:extLst>
          </p:cNvPr>
          <p:cNvSpPr txBox="1"/>
          <p:nvPr/>
        </p:nvSpPr>
        <p:spPr>
          <a:xfrm>
            <a:off x="2226898" y="2210743"/>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23556F39-2D0E-F2AF-239E-01588CEA687D}"/>
              </a:ext>
            </a:extLst>
          </p:cNvPr>
          <p:cNvSpPr txBox="1"/>
          <p:nvPr/>
        </p:nvSpPr>
        <p:spPr>
          <a:xfrm>
            <a:off x="2217146" y="1761544"/>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53025BE-26BA-55A6-435E-3D23E372A63A}"/>
              </a:ext>
            </a:extLst>
          </p:cNvPr>
          <p:cNvSpPr txBox="1"/>
          <p:nvPr/>
        </p:nvSpPr>
        <p:spPr>
          <a:xfrm>
            <a:off x="2217146" y="1361736"/>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D47994D6-DBCC-A64D-70DA-084B63E26999}"/>
              </a:ext>
            </a:extLst>
          </p:cNvPr>
          <p:cNvSpPr txBox="1"/>
          <p:nvPr/>
        </p:nvSpPr>
        <p:spPr>
          <a:xfrm>
            <a:off x="2220027" y="874609"/>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96DA7A4-BAE2-4316-B391-C3A724868DD7}"/>
              </a:ext>
            </a:extLst>
          </p:cNvPr>
          <p:cNvSpPr txBox="1"/>
          <p:nvPr/>
        </p:nvSpPr>
        <p:spPr>
          <a:xfrm>
            <a:off x="2180007" y="4449849"/>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C770E44-E620-185E-9520-D4E726715FC0}"/>
              </a:ext>
            </a:extLst>
          </p:cNvPr>
          <p:cNvSpPr txBox="1"/>
          <p:nvPr/>
        </p:nvSpPr>
        <p:spPr>
          <a:xfrm>
            <a:off x="2170255" y="4000650"/>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50B7FBD5-2F0A-CE44-658A-4B3E664473B3}"/>
              </a:ext>
            </a:extLst>
          </p:cNvPr>
          <p:cNvSpPr txBox="1"/>
          <p:nvPr/>
        </p:nvSpPr>
        <p:spPr>
          <a:xfrm>
            <a:off x="2170255" y="3600842"/>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F758ABC4-0D2D-0D2A-2A10-826AFB9A0FF1}"/>
              </a:ext>
            </a:extLst>
          </p:cNvPr>
          <p:cNvSpPr txBox="1"/>
          <p:nvPr/>
        </p:nvSpPr>
        <p:spPr>
          <a:xfrm>
            <a:off x="2161413" y="3113715"/>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832C0E2A-826F-0C80-6745-3B5A9D6B74AB}"/>
              </a:ext>
            </a:extLst>
          </p:cNvPr>
          <p:cNvSpPr/>
          <p:nvPr/>
        </p:nvSpPr>
        <p:spPr>
          <a:xfrm>
            <a:off x="5256240" y="4188247"/>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Arrow Connector 8">
            <a:extLst>
              <a:ext uri="{FF2B5EF4-FFF2-40B4-BE49-F238E27FC236}">
                <a16:creationId xmlns:a16="http://schemas.microsoft.com/office/drawing/2014/main" id="{5DF3873D-97D3-0D3D-F8FB-FEAC995C52C2}"/>
              </a:ext>
            </a:extLst>
          </p:cNvPr>
          <p:cNvCxnSpPr>
            <a:cxnSpLocks/>
            <a:stCxn id="3" idx="6"/>
          </p:cNvCxnSpPr>
          <p:nvPr/>
        </p:nvCxnSpPr>
        <p:spPr>
          <a:xfrm>
            <a:off x="5443809" y="4282032"/>
            <a:ext cx="3761836" cy="1276755"/>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19DB386A-5967-9D2B-D540-92A4C1319A85}"/>
              </a:ext>
            </a:extLst>
          </p:cNvPr>
          <p:cNvSpPr/>
          <p:nvPr/>
        </p:nvSpPr>
        <p:spPr>
          <a:xfrm>
            <a:off x="5145531" y="3034223"/>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F8EAD9C8-6C43-5AC4-DBD5-344E72E545AD}"/>
              </a:ext>
            </a:extLst>
          </p:cNvPr>
          <p:cNvCxnSpPr>
            <a:cxnSpLocks/>
            <a:stCxn id="8" idx="6"/>
          </p:cNvCxnSpPr>
          <p:nvPr/>
        </p:nvCxnSpPr>
        <p:spPr>
          <a:xfrm flipV="1">
            <a:off x="5333100" y="876189"/>
            <a:ext cx="1722835" cy="2251819"/>
          </a:xfrm>
          <a:prstGeom prst="straightConnector1">
            <a:avLst/>
          </a:prstGeom>
          <a:ln w="127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A90129A-6E45-3E8E-32CE-16B6CF3A8E18}"/>
              </a:ext>
            </a:extLst>
          </p:cNvPr>
          <p:cNvSpPr txBox="1"/>
          <p:nvPr/>
        </p:nvSpPr>
        <p:spPr>
          <a:xfrm>
            <a:off x="8797250" y="1391713"/>
            <a:ext cx="2597581" cy="3693319"/>
          </a:xfrm>
          <a:prstGeom prst="rect">
            <a:avLst/>
          </a:prstGeom>
          <a:noFill/>
        </p:spPr>
        <p:txBody>
          <a:bodyPr wrap="square" rtlCol="0">
            <a:spAutoFit/>
          </a:bodyPr>
          <a:lstStyle/>
          <a:p>
            <a:r>
              <a:rPr lang="en-US" dirty="0"/>
              <a:t>Once the controller decides on a plan, it attempts to execute it. </a:t>
            </a:r>
          </a:p>
          <a:p>
            <a:endParaRPr lang="en-US" dirty="0"/>
          </a:p>
          <a:p>
            <a:r>
              <a:rPr lang="en-US" dirty="0"/>
              <a:t>If new updates become available during execution, the controller will stop and replan under an updated localized state space. </a:t>
            </a:r>
          </a:p>
          <a:p>
            <a:endParaRPr lang="en-US" dirty="0"/>
          </a:p>
          <a:p>
            <a:r>
              <a:rPr lang="en-US" dirty="0"/>
              <a:t>This proceeds until a goal (or failure) is reached.</a:t>
            </a:r>
          </a:p>
        </p:txBody>
      </p:sp>
      <p:sp>
        <p:nvSpPr>
          <p:cNvPr id="14" name="Freeform 13">
            <a:extLst>
              <a:ext uri="{FF2B5EF4-FFF2-40B4-BE49-F238E27FC236}">
                <a16:creationId xmlns:a16="http://schemas.microsoft.com/office/drawing/2014/main" id="{4B9C73BC-1B88-AAAD-361B-332848905F52}"/>
              </a:ext>
            </a:extLst>
          </p:cNvPr>
          <p:cNvSpPr/>
          <p:nvPr/>
        </p:nvSpPr>
        <p:spPr>
          <a:xfrm rot="18286199">
            <a:off x="4619062" y="1225719"/>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a:extLst>
              <a:ext uri="{FF2B5EF4-FFF2-40B4-BE49-F238E27FC236}">
                <a16:creationId xmlns:a16="http://schemas.microsoft.com/office/drawing/2014/main" id="{6B971289-C023-B726-95E7-A3978997AFF8}"/>
              </a:ext>
            </a:extLst>
          </p:cNvPr>
          <p:cNvSpPr/>
          <p:nvPr/>
        </p:nvSpPr>
        <p:spPr>
          <a:xfrm rot="836485">
            <a:off x="6287052" y="4085135"/>
            <a:ext cx="2488859" cy="852270"/>
          </a:xfrm>
          <a:custGeom>
            <a:avLst/>
            <a:gdLst>
              <a:gd name="connsiteX0" fmla="*/ 0 w 1477108"/>
              <a:gd name="connsiteY0" fmla="*/ 668447 h 852270"/>
              <a:gd name="connsiteX1" fmla="*/ 410308 w 1477108"/>
              <a:gd name="connsiteY1" fmla="*/ 691893 h 852270"/>
              <a:gd name="connsiteX2" fmla="*/ 797169 w 1477108"/>
              <a:gd name="connsiteY2" fmla="*/ 232 h 852270"/>
              <a:gd name="connsiteX3" fmla="*/ 1078523 w 1477108"/>
              <a:gd name="connsiteY3" fmla="*/ 773955 h 852270"/>
              <a:gd name="connsiteX4" fmla="*/ 1477108 w 1477108"/>
              <a:gd name="connsiteY4" fmla="*/ 832570 h 852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7108" h="852270">
                <a:moveTo>
                  <a:pt x="0" y="668447"/>
                </a:moveTo>
                <a:cubicBezTo>
                  <a:pt x="138723" y="735854"/>
                  <a:pt x="277446" y="803262"/>
                  <a:pt x="410308" y="691893"/>
                </a:cubicBezTo>
                <a:cubicBezTo>
                  <a:pt x="543170" y="580524"/>
                  <a:pt x="685800" y="-13445"/>
                  <a:pt x="797169" y="232"/>
                </a:cubicBezTo>
                <a:cubicBezTo>
                  <a:pt x="908538" y="13909"/>
                  <a:pt x="965200" y="635232"/>
                  <a:pt x="1078523" y="773955"/>
                </a:cubicBezTo>
                <a:cubicBezTo>
                  <a:pt x="1191846" y="912678"/>
                  <a:pt x="1406770" y="822801"/>
                  <a:pt x="1477108" y="832570"/>
                </a:cubicBezTo>
              </a:path>
            </a:pathLst>
          </a:custGeom>
          <a:noFill/>
          <a:ln w="38100">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0587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4314390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0" i="1" smtClean="0">
                        <a:latin typeface="Cambria Math" panose="02040503050406030204" pitchFamily="18" charset="0"/>
                      </a:rPr>
                      <m:t>𝑂</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𝑂</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755250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0" i="1" smtClean="0">
                        <a:latin typeface="Cambria Math" panose="02040503050406030204" pitchFamily="18" charset="0"/>
                      </a:rPr>
                      <m:t>𝑂</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𝑂</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2326" r="-1809"/>
                </a:stretch>
              </a:blipFill>
            </p:spPr>
            <p:txBody>
              <a:bodyPr/>
              <a:lstStyle/>
              <a:p>
                <a:r>
                  <a:rPr lang="en-US">
                    <a:noFill/>
                  </a:rPr>
                  <a:t> </a:t>
                </a:r>
              </a:p>
            </p:txBody>
          </p:sp>
        </mc:Fallback>
      </mc:AlternateContent>
    </p:spTree>
    <p:extLst>
      <p:ext uri="{BB962C8B-B14F-4D97-AF65-F5344CB8AC3E}">
        <p14:creationId xmlns:p14="http://schemas.microsoft.com/office/powerpoint/2010/main" val="1358676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1B2D1-FFEE-CF14-8CE6-0C6A5F5F988C}"/>
              </a:ext>
            </a:extLst>
          </p:cNvPr>
          <p:cNvSpPr>
            <a:spLocks noGrp="1"/>
          </p:cNvSpPr>
          <p:nvPr>
            <p:ph type="title"/>
          </p:nvPr>
        </p:nvSpPr>
        <p:spPr/>
        <p:txBody>
          <a:bodyPr/>
          <a:lstStyle/>
          <a:p>
            <a:r>
              <a:rPr lang="en-US" dirty="0"/>
              <a:t>Partitioned Runs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112E18-BA36-D0D0-9017-A62479F757CE}"/>
                  </a:ext>
                </a:extLst>
              </p:cNvPr>
              <p:cNvSpPr>
                <a:spLocks noGrp="1"/>
              </p:cNvSpPr>
              <p:nvPr>
                <p:ph idx="1"/>
              </p:nvPr>
            </p:nvSpPr>
            <p:spPr/>
            <p:txBody>
              <a:bodyPr>
                <a:normAutofit lnSpcReduction="10000"/>
              </a:bodyPr>
              <a:lstStyle/>
              <a:p>
                <a:r>
                  <a:rPr lang="en-US" dirty="0"/>
                  <a:t>We define a run </a:t>
                </a:r>
                <a14:m>
                  <m:oMath xmlns:m="http://schemas.openxmlformats.org/officeDocument/2006/math">
                    <m:r>
                      <a:rPr lang="en-US" b="0" i="1" smtClean="0">
                        <a:latin typeface="Cambria Math" panose="02040503050406030204" pitchFamily="18" charset="0"/>
                      </a:rPr>
                      <m:t>𝑟</m:t>
                    </m:r>
                  </m:oMath>
                </a14:m>
                <a:r>
                  <a:rPr lang="en-US" dirty="0"/>
                  <a:t> as a set of observations for the controller from start to goal (or failure). </a:t>
                </a:r>
              </a:p>
              <a:p>
                <a:r>
                  <a:rPr lang="en-US" dirty="0"/>
                  <a:t>For each </a:t>
                </a:r>
                <a14:m>
                  <m:oMath xmlns:m="http://schemas.openxmlformats.org/officeDocument/2006/math">
                    <m:r>
                      <a:rPr lang="en-US" b="0" i="1" smtClean="0">
                        <a:latin typeface="Cambria Math" panose="02040503050406030204" pitchFamily="18" charset="0"/>
                      </a:rPr>
                      <m:t>𝑟</m:t>
                    </m:r>
                  </m:oMath>
                </a14:m>
                <a:r>
                  <a:rPr lang="en-US" dirty="0"/>
                  <a:t>, there is also a corresponding set of observed environmental data </a:t>
                </a:r>
                <a14:m>
                  <m:oMath xmlns:m="http://schemas.openxmlformats.org/officeDocument/2006/math">
                    <m:r>
                      <a:rPr lang="en-US" b="0" i="1" smtClean="0">
                        <a:latin typeface="Cambria Math" panose="02040503050406030204" pitchFamily="18" charset="0"/>
                      </a:rPr>
                      <m:t>𝑂</m:t>
                    </m:r>
                  </m:oMath>
                </a14:m>
                <a:r>
                  <a:rPr lang="en-US" dirty="0"/>
                  <a:t> where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𝑂</m:t>
                        </m:r>
                      </m:e>
                    </m:d>
                    <m:r>
                      <a:rPr lang="en-US" b="0" i="1" smtClean="0">
                        <a:latin typeface="Cambria Math" panose="02040503050406030204" pitchFamily="18" charset="0"/>
                      </a:rPr>
                      <m:t>≥</m:t>
                    </m:r>
                    <m:r>
                      <a:rPr lang="en-US" b="0" i="1" smtClean="0">
                        <a:latin typeface="Cambria Math" panose="02040503050406030204" pitchFamily="18" charset="0"/>
                      </a:rPr>
                      <m:t>𝑁</m:t>
                    </m:r>
                  </m:oMath>
                </a14:m>
                <a:r>
                  <a:rPr lang="en-US" dirty="0"/>
                  <a:t>.</a:t>
                </a:r>
              </a:p>
              <a:p>
                <a:r>
                  <a:rPr lang="en-US" dirty="0"/>
                  <a:t>As stated, our model assumes that a run </a:t>
                </a:r>
                <a14:m>
                  <m:oMath xmlns:m="http://schemas.openxmlformats.org/officeDocument/2006/math">
                    <m:r>
                      <a:rPr lang="en-US" b="0" i="1" smtClean="0">
                        <a:latin typeface="Cambria Math" panose="02040503050406030204" pitchFamily="18" charset="0"/>
                      </a:rPr>
                      <m:t>𝑟</m:t>
                    </m:r>
                  </m:oMath>
                </a14:m>
                <a:r>
                  <a:rPr lang="en-US" dirty="0"/>
                  <a:t> can be partitioned into sequential trajectories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generated from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LMDP state spaces. </a:t>
                </a:r>
              </a:p>
              <a:p>
                <a:r>
                  <a:rPr lang="en-US" dirty="0"/>
                  <a:t>Likewise, for each localized state space </a:t>
                </a:r>
                <a14:m>
                  <m:oMath xmlns:m="http://schemas.openxmlformats.org/officeDocument/2006/math">
                    <m:r>
                      <a:rPr lang="en-US" b="0" i="1" smtClean="0">
                        <a:latin typeface="Cambria Math" panose="02040503050406030204" pitchFamily="18" charset="0"/>
                      </a:rPr>
                      <m:t>𝑘</m:t>
                    </m:r>
                  </m:oMath>
                </a14:m>
                <a:r>
                  <a:rPr lang="en-US" dirty="0"/>
                  <a:t>, there exists an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a14:m>
                <a:r>
                  <a:rPr lang="en-US" dirty="0"/>
                  <a:t> that represents the controller’s current beliefs about the environmental conditions of </a:t>
                </a:r>
                <a14:m>
                  <m:oMath xmlns:m="http://schemas.openxmlformats.org/officeDocument/2006/math">
                    <m:r>
                      <a:rPr lang="en-US" b="0" i="1" smtClean="0">
                        <a:latin typeface="Cambria Math" panose="02040503050406030204" pitchFamily="18" charset="0"/>
                      </a:rPr>
                      <m:t>𝑘</m:t>
                    </m:r>
                  </m:oMath>
                </a14:m>
                <a:r>
                  <a:rPr lang="en-US" dirty="0"/>
                  <a:t>. </a:t>
                </a:r>
              </a:p>
            </p:txBody>
          </p:sp>
        </mc:Choice>
        <mc:Fallback>
          <p:sp>
            <p:nvSpPr>
              <p:cNvPr id="3" name="Content Placeholder 2">
                <a:extLst>
                  <a:ext uri="{FF2B5EF4-FFF2-40B4-BE49-F238E27FC236}">
                    <a16:creationId xmlns:a16="http://schemas.microsoft.com/office/drawing/2014/main" id="{59112E18-BA36-D0D0-9017-A62479F757CE}"/>
                  </a:ext>
                </a:extLst>
              </p:cNvPr>
              <p:cNvSpPr>
                <a:spLocks noGrp="1" noRot="1" noChangeAspect="1" noMove="1" noResize="1" noEditPoints="1" noAdjustHandles="1" noChangeArrowheads="1" noChangeShapeType="1" noTextEdit="1"/>
              </p:cNvSpPr>
              <p:nvPr>
                <p:ph idx="1"/>
              </p:nvPr>
            </p:nvSpPr>
            <p:spPr>
              <a:blipFill>
                <a:blip r:embed="rId2"/>
                <a:stretch>
                  <a:fillRect l="-1086" t="-3198" r="-1809"/>
                </a:stretch>
              </a:blipFill>
            </p:spPr>
            <p:txBody>
              <a:bodyPr/>
              <a:lstStyle/>
              <a:p>
                <a:r>
                  <a:rPr lang="en-US">
                    <a:noFill/>
                  </a:rPr>
                  <a:t> </a:t>
                </a:r>
              </a:p>
            </p:txBody>
          </p:sp>
        </mc:Fallback>
      </mc:AlternateContent>
    </p:spTree>
    <p:extLst>
      <p:ext uri="{BB962C8B-B14F-4D97-AF65-F5344CB8AC3E}">
        <p14:creationId xmlns:p14="http://schemas.microsoft.com/office/powerpoint/2010/main" val="19922248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310207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622464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568378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333A-6FB2-F68A-1A61-6EED4DDF5FD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3E408C0-AC78-1EFB-7BC0-FE1BDB613734}"/>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1CF8B645-C5B0-CAB7-3674-3BD1BAF82E15}"/>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93AB099-EB21-7EDE-CDC8-815984B53C44}"/>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F16DBF-D76D-6EC7-DE5B-72309D6B2F9E}"/>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432F2D0-9D50-BF0D-B5A6-CB1B8C522709}"/>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1A2EBB22-FC32-14E3-579B-44E374591C7D}"/>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222B9759-A474-E382-C18B-8018A8D4E033}"/>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4D6A010B-D1D9-EE34-0206-02538FFDD2ED}"/>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5875F6B0-3DF1-52B2-88D6-640F465E9582}"/>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2E078459-5BE8-FAE4-FD69-4BFE9B24ADE2}"/>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256DFD42-5129-4628-5015-53211CFE0FD1}"/>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A22F097B-E110-BFF8-BDCE-8E84E7B1C177}"/>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9A0A8B88-A98F-2614-11A7-08488DA88D76}"/>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9F4B110-DBA0-06CA-B3C7-8411695109A1}"/>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C2CC3760-B391-3FAF-DDFB-552653F901A7}"/>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52BC25DA-3A8E-F23A-90A2-C60FE1FB3080}"/>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6DEB3CF3-2071-5A1B-F570-F45690A34813}"/>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A7D4FE8E-194A-A0A3-8661-774B1A6CD4FB}"/>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8DE821C4-6F0C-B7C8-05C7-6B10F603F12A}"/>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9522DFF5-6283-ACAF-797E-12DCCF7B07E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C465E966-F9BB-CFDF-B60C-79D306E2F706}"/>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DB444640-EE52-E405-C318-94632CEDC8D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34A24660-D8A5-DA4D-E385-619E168A9B97}"/>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37FFE1B5-62A6-2189-8F07-4165D90AC18A}"/>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0D612F4-5921-1C57-914F-65AADB6315A6}"/>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5769FE07-AD5C-A330-B5EC-647D91B208AB}"/>
              </a:ext>
            </a:extLst>
          </p:cNvPr>
          <p:cNvSpPr txBox="1"/>
          <p:nvPr/>
        </p:nvSpPr>
        <p:spPr>
          <a:xfrm>
            <a:off x="3700267" y="4481803"/>
            <a:ext cx="301686"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45546958-C226-D1AC-3A28-776B377B0270}"/>
              </a:ext>
            </a:extLst>
          </p:cNvPr>
          <p:cNvSpPr txBox="1"/>
          <p:nvPr/>
        </p:nvSpPr>
        <p:spPr>
          <a:xfrm>
            <a:off x="4216080" y="4915555"/>
            <a:ext cx="301686"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D8A87D25-7CAB-0138-65AE-C9FB90EB4E41}"/>
              </a:ext>
            </a:extLst>
          </p:cNvPr>
          <p:cNvSpPr txBox="1"/>
          <p:nvPr/>
        </p:nvSpPr>
        <p:spPr>
          <a:xfrm>
            <a:off x="4216081" y="4493528"/>
            <a:ext cx="301686"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8B1D3898-57D7-C720-6B59-C11A6611CFB5}"/>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1</a:t>
            </a:r>
          </a:p>
        </p:txBody>
      </p:sp>
      <p:sp>
        <p:nvSpPr>
          <p:cNvPr id="42" name="TextBox 41">
            <a:extLst>
              <a:ext uri="{FF2B5EF4-FFF2-40B4-BE49-F238E27FC236}">
                <a16:creationId xmlns:a16="http://schemas.microsoft.com/office/drawing/2014/main" id="{91B84805-AEC6-171B-982F-4292D22F74C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1</a:t>
            </a:r>
          </a:p>
        </p:txBody>
      </p:sp>
      <p:sp>
        <p:nvSpPr>
          <p:cNvPr id="43" name="TextBox 42">
            <a:extLst>
              <a:ext uri="{FF2B5EF4-FFF2-40B4-BE49-F238E27FC236}">
                <a16:creationId xmlns:a16="http://schemas.microsoft.com/office/drawing/2014/main" id="{323E86AD-0F83-EBCD-47AE-11059B31B0DA}"/>
              </a:ext>
            </a:extLst>
          </p:cNvPr>
          <p:cNvSpPr txBox="1"/>
          <p:nvPr/>
        </p:nvSpPr>
        <p:spPr>
          <a:xfrm>
            <a:off x="4731896" y="4024611"/>
            <a:ext cx="301686" cy="369332"/>
          </a:xfrm>
          <a:prstGeom prst="rect">
            <a:avLst/>
          </a:prstGeom>
          <a:noFill/>
        </p:spPr>
        <p:txBody>
          <a:bodyPr wrap="none" rtlCol="0">
            <a:spAutoFit/>
          </a:bodyPr>
          <a:lstStyle/>
          <a:p>
            <a:r>
              <a:rPr lang="en-US" dirty="0">
                <a:solidFill>
                  <a:schemeClr val="accent2"/>
                </a:solidFill>
              </a:rPr>
              <a:t>1</a:t>
            </a:r>
          </a:p>
        </p:txBody>
      </p:sp>
      <p:sp>
        <p:nvSpPr>
          <p:cNvPr id="44" name="TextBox 43">
            <a:extLst>
              <a:ext uri="{FF2B5EF4-FFF2-40B4-BE49-F238E27FC236}">
                <a16:creationId xmlns:a16="http://schemas.microsoft.com/office/drawing/2014/main" id="{A11585D5-B8A3-B3AB-5952-91BF6323636D}"/>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1</a:t>
            </a:r>
          </a:p>
        </p:txBody>
      </p:sp>
      <p:sp>
        <p:nvSpPr>
          <p:cNvPr id="45" name="TextBox 44">
            <a:extLst>
              <a:ext uri="{FF2B5EF4-FFF2-40B4-BE49-F238E27FC236}">
                <a16:creationId xmlns:a16="http://schemas.microsoft.com/office/drawing/2014/main" id="{8A2EAD08-F7C5-7211-1FE5-BF429F430A06}"/>
              </a:ext>
            </a:extLst>
          </p:cNvPr>
          <p:cNvSpPr txBox="1"/>
          <p:nvPr/>
        </p:nvSpPr>
        <p:spPr>
          <a:xfrm>
            <a:off x="4743621" y="4493533"/>
            <a:ext cx="301686" cy="369332"/>
          </a:xfrm>
          <a:prstGeom prst="rect">
            <a:avLst/>
          </a:prstGeom>
          <a:noFill/>
        </p:spPr>
        <p:txBody>
          <a:bodyPr wrap="none" rtlCol="0">
            <a:spAutoFit/>
          </a:bodyPr>
          <a:lstStyle/>
          <a:p>
            <a:r>
              <a:rPr lang="en-US" dirty="0">
                <a:solidFill>
                  <a:schemeClr val="accent2"/>
                </a:solidFill>
              </a:rPr>
              <a:t>1</a:t>
            </a:r>
          </a:p>
        </p:txBody>
      </p:sp>
      <p:sp>
        <p:nvSpPr>
          <p:cNvPr id="46" name="TextBox 45">
            <a:extLst>
              <a:ext uri="{FF2B5EF4-FFF2-40B4-BE49-F238E27FC236}">
                <a16:creationId xmlns:a16="http://schemas.microsoft.com/office/drawing/2014/main" id="{D3D348AC-473C-9E8F-EA60-80A3A014E2CB}"/>
              </a:ext>
            </a:extLst>
          </p:cNvPr>
          <p:cNvSpPr txBox="1"/>
          <p:nvPr/>
        </p:nvSpPr>
        <p:spPr>
          <a:xfrm>
            <a:off x="4731899" y="4915562"/>
            <a:ext cx="301686" cy="369332"/>
          </a:xfrm>
          <a:prstGeom prst="rect">
            <a:avLst/>
          </a:prstGeom>
          <a:noFill/>
        </p:spPr>
        <p:txBody>
          <a:bodyPr wrap="none" rtlCol="0">
            <a:spAutoFit/>
          </a:bodyPr>
          <a:lstStyle/>
          <a:p>
            <a:r>
              <a:rPr lang="en-US" dirty="0">
                <a:solidFill>
                  <a:schemeClr val="accent2"/>
                </a:solidFill>
              </a:rPr>
              <a:t>1</a:t>
            </a:r>
          </a:p>
        </p:txBody>
      </p:sp>
      <p:sp>
        <p:nvSpPr>
          <p:cNvPr id="47" name="TextBox 46">
            <a:extLst>
              <a:ext uri="{FF2B5EF4-FFF2-40B4-BE49-F238E27FC236}">
                <a16:creationId xmlns:a16="http://schemas.microsoft.com/office/drawing/2014/main" id="{CFE3DA3C-BF47-79EF-8902-0A48B7785DB2}"/>
              </a:ext>
            </a:extLst>
          </p:cNvPr>
          <p:cNvSpPr txBox="1"/>
          <p:nvPr/>
        </p:nvSpPr>
        <p:spPr>
          <a:xfrm>
            <a:off x="5224266" y="4915563"/>
            <a:ext cx="301686" cy="369332"/>
          </a:xfrm>
          <a:prstGeom prst="rect">
            <a:avLst/>
          </a:prstGeom>
          <a:noFill/>
        </p:spPr>
        <p:txBody>
          <a:bodyPr wrap="none" rtlCol="0">
            <a:spAutoFit/>
          </a:bodyPr>
          <a:lstStyle/>
          <a:p>
            <a:r>
              <a:rPr lang="en-US" dirty="0">
                <a:solidFill>
                  <a:schemeClr val="accent2"/>
                </a:solidFill>
              </a:rPr>
              <a:t>1</a:t>
            </a:r>
          </a:p>
        </p:txBody>
      </p:sp>
      <p:sp>
        <p:nvSpPr>
          <p:cNvPr id="48" name="TextBox 47">
            <a:extLst>
              <a:ext uri="{FF2B5EF4-FFF2-40B4-BE49-F238E27FC236}">
                <a16:creationId xmlns:a16="http://schemas.microsoft.com/office/drawing/2014/main" id="{394528F0-BF4E-140D-B992-8C331C7017AA}"/>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1</a:t>
            </a:r>
          </a:p>
        </p:txBody>
      </p:sp>
      <p:sp>
        <p:nvSpPr>
          <p:cNvPr id="49" name="TextBox 48">
            <a:extLst>
              <a:ext uri="{FF2B5EF4-FFF2-40B4-BE49-F238E27FC236}">
                <a16:creationId xmlns:a16="http://schemas.microsoft.com/office/drawing/2014/main" id="{C708868E-0C9A-FE17-54DF-5F9F7548F18E}"/>
              </a:ext>
            </a:extLst>
          </p:cNvPr>
          <p:cNvSpPr txBox="1"/>
          <p:nvPr/>
        </p:nvSpPr>
        <p:spPr>
          <a:xfrm>
            <a:off x="5786969" y="4927279"/>
            <a:ext cx="301686" cy="369332"/>
          </a:xfrm>
          <a:prstGeom prst="rect">
            <a:avLst/>
          </a:prstGeom>
          <a:noFill/>
        </p:spPr>
        <p:txBody>
          <a:bodyPr wrap="none" rtlCol="0">
            <a:spAutoFit/>
          </a:bodyPr>
          <a:lstStyle/>
          <a:p>
            <a:r>
              <a:rPr lang="en-US" dirty="0">
                <a:solidFill>
                  <a:schemeClr val="accent2"/>
                </a:solidFill>
              </a:rPr>
              <a:t>1</a:t>
            </a:r>
          </a:p>
        </p:txBody>
      </p:sp>
      <p:sp>
        <p:nvSpPr>
          <p:cNvPr id="50" name="TextBox 49">
            <a:extLst>
              <a:ext uri="{FF2B5EF4-FFF2-40B4-BE49-F238E27FC236}">
                <a16:creationId xmlns:a16="http://schemas.microsoft.com/office/drawing/2014/main" id="{3B0C045D-FEE3-C151-E50A-4762CA732E48}"/>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1</a:t>
            </a:r>
          </a:p>
        </p:txBody>
      </p:sp>
      <p:sp>
        <p:nvSpPr>
          <p:cNvPr id="51" name="TextBox 50">
            <a:extLst>
              <a:ext uri="{FF2B5EF4-FFF2-40B4-BE49-F238E27FC236}">
                <a16:creationId xmlns:a16="http://schemas.microsoft.com/office/drawing/2014/main" id="{F442372C-1FD2-C078-7633-183884B39225}"/>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6DB90901-E4EF-98CC-D47A-D771BC826120}"/>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1</a:t>
            </a:r>
          </a:p>
        </p:txBody>
      </p:sp>
      <p:sp>
        <p:nvSpPr>
          <p:cNvPr id="53" name="TextBox 52">
            <a:extLst>
              <a:ext uri="{FF2B5EF4-FFF2-40B4-BE49-F238E27FC236}">
                <a16:creationId xmlns:a16="http://schemas.microsoft.com/office/drawing/2014/main" id="{188CEC4B-22AE-C2D5-8618-2D7B322AD302}"/>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1</a:t>
            </a:r>
          </a:p>
        </p:txBody>
      </p:sp>
      <p:sp>
        <p:nvSpPr>
          <p:cNvPr id="54" name="TextBox 53">
            <a:extLst>
              <a:ext uri="{FF2B5EF4-FFF2-40B4-BE49-F238E27FC236}">
                <a16:creationId xmlns:a16="http://schemas.microsoft.com/office/drawing/2014/main" id="{CFB1AEC2-1F12-D430-3FBC-75DF73EF3FF4}"/>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1</a:t>
            </a:r>
          </a:p>
        </p:txBody>
      </p:sp>
      <p:sp>
        <p:nvSpPr>
          <p:cNvPr id="55" name="TextBox 54">
            <a:extLst>
              <a:ext uri="{FF2B5EF4-FFF2-40B4-BE49-F238E27FC236}">
                <a16:creationId xmlns:a16="http://schemas.microsoft.com/office/drawing/2014/main" id="{123FC971-3930-C6C9-6F1C-912706E2D3F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934CA020-16B1-45E2-7A14-D846E5773940}"/>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1</a:t>
            </a:r>
          </a:p>
        </p:txBody>
      </p:sp>
      <p:sp>
        <p:nvSpPr>
          <p:cNvPr id="57" name="TextBox 56">
            <a:extLst>
              <a:ext uri="{FF2B5EF4-FFF2-40B4-BE49-F238E27FC236}">
                <a16:creationId xmlns:a16="http://schemas.microsoft.com/office/drawing/2014/main" id="{CDED90F9-3DE6-E7ED-C215-10F3CE56ED61}"/>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1</a:t>
            </a:r>
          </a:p>
        </p:txBody>
      </p:sp>
      <p:sp>
        <p:nvSpPr>
          <p:cNvPr id="58" name="TextBox 57">
            <a:extLst>
              <a:ext uri="{FF2B5EF4-FFF2-40B4-BE49-F238E27FC236}">
                <a16:creationId xmlns:a16="http://schemas.microsoft.com/office/drawing/2014/main" id="{FD408BAD-6AF9-22DE-2450-AD118131E0DE}"/>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1</a:t>
            </a:r>
          </a:p>
        </p:txBody>
      </p:sp>
      <p:sp>
        <p:nvSpPr>
          <p:cNvPr id="59" name="TextBox 58">
            <a:extLst>
              <a:ext uri="{FF2B5EF4-FFF2-40B4-BE49-F238E27FC236}">
                <a16:creationId xmlns:a16="http://schemas.microsoft.com/office/drawing/2014/main" id="{3182D11B-A3FB-0060-406A-17D8B2774F6A}"/>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1</a:t>
            </a:r>
          </a:p>
        </p:txBody>
      </p:sp>
      <p:sp>
        <p:nvSpPr>
          <p:cNvPr id="60" name="TextBox 59">
            <a:extLst>
              <a:ext uri="{FF2B5EF4-FFF2-40B4-BE49-F238E27FC236}">
                <a16:creationId xmlns:a16="http://schemas.microsoft.com/office/drawing/2014/main" id="{D010968D-F51B-8727-97F8-B612EFA5D373}"/>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1</a:t>
            </a:r>
          </a:p>
        </p:txBody>
      </p:sp>
      <p:sp>
        <p:nvSpPr>
          <p:cNvPr id="61" name="TextBox 60">
            <a:extLst>
              <a:ext uri="{FF2B5EF4-FFF2-40B4-BE49-F238E27FC236}">
                <a16:creationId xmlns:a16="http://schemas.microsoft.com/office/drawing/2014/main" id="{A807D2C1-B4D7-71F2-9400-6376A8F162C9}"/>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1</a:t>
            </a:r>
          </a:p>
        </p:txBody>
      </p:sp>
      <p:sp>
        <p:nvSpPr>
          <p:cNvPr id="63" name="TextBox 62">
            <a:extLst>
              <a:ext uri="{FF2B5EF4-FFF2-40B4-BE49-F238E27FC236}">
                <a16:creationId xmlns:a16="http://schemas.microsoft.com/office/drawing/2014/main" id="{B3A1A152-DE6F-08D9-3ECE-79FDDA9707C6}"/>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1</a:t>
            </a:r>
          </a:p>
        </p:txBody>
      </p:sp>
      <p:sp>
        <p:nvSpPr>
          <p:cNvPr id="64" name="TextBox 63">
            <a:extLst>
              <a:ext uri="{FF2B5EF4-FFF2-40B4-BE49-F238E27FC236}">
                <a16:creationId xmlns:a16="http://schemas.microsoft.com/office/drawing/2014/main" id="{FF109FC6-DC42-ADE8-7BA2-18A022199EAC}"/>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1</a:t>
            </a:r>
          </a:p>
        </p:txBody>
      </p:sp>
      <p:sp>
        <p:nvSpPr>
          <p:cNvPr id="76" name="TextBox 75">
            <a:extLst>
              <a:ext uri="{FF2B5EF4-FFF2-40B4-BE49-F238E27FC236}">
                <a16:creationId xmlns:a16="http://schemas.microsoft.com/office/drawing/2014/main" id="{2FC49050-3B5F-0795-9AE4-EFA771782560}"/>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0C9D705D-9DDA-5FCB-063B-9AA5A153BC4B}"/>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1</a:t>
            </a:r>
          </a:p>
        </p:txBody>
      </p:sp>
      <p:sp>
        <p:nvSpPr>
          <p:cNvPr id="78" name="TextBox 77">
            <a:extLst>
              <a:ext uri="{FF2B5EF4-FFF2-40B4-BE49-F238E27FC236}">
                <a16:creationId xmlns:a16="http://schemas.microsoft.com/office/drawing/2014/main" id="{D1C8F347-575B-9A37-747B-0905A0454ED5}"/>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1</a:t>
            </a:r>
          </a:p>
        </p:txBody>
      </p:sp>
      <p:sp>
        <p:nvSpPr>
          <p:cNvPr id="79" name="TextBox 78">
            <a:extLst>
              <a:ext uri="{FF2B5EF4-FFF2-40B4-BE49-F238E27FC236}">
                <a16:creationId xmlns:a16="http://schemas.microsoft.com/office/drawing/2014/main" id="{0886B196-2D71-DE25-81B8-3513B9F4DE62}"/>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1</a:t>
            </a:r>
          </a:p>
        </p:txBody>
      </p:sp>
      <p:sp>
        <p:nvSpPr>
          <p:cNvPr id="80" name="TextBox 79">
            <a:extLst>
              <a:ext uri="{FF2B5EF4-FFF2-40B4-BE49-F238E27FC236}">
                <a16:creationId xmlns:a16="http://schemas.microsoft.com/office/drawing/2014/main" id="{87A1005D-6A82-D0CD-955A-8A7A142869E5}"/>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89C06BBA-69A4-CEEC-A59A-FCB38B48DFE1}"/>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DB17D9EC-BD3F-A84A-0BD9-452AECC5F576}"/>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76955E01-01A1-E092-5E87-EC8E0A77155C}"/>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41DCBE98-2ED7-FF18-C7F0-630B17D75817}"/>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B6D17B1F-AF3E-E933-3980-552A4DA61190}"/>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1F54E0AA-D721-D3C9-D686-0B1A16F8F28C}"/>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1</a:t>
            </a:r>
          </a:p>
        </p:txBody>
      </p:sp>
      <p:sp>
        <p:nvSpPr>
          <p:cNvPr id="87" name="TextBox 86">
            <a:extLst>
              <a:ext uri="{FF2B5EF4-FFF2-40B4-BE49-F238E27FC236}">
                <a16:creationId xmlns:a16="http://schemas.microsoft.com/office/drawing/2014/main" id="{EAC3DE1A-B7DB-12DA-28B4-FA657AB65E57}"/>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AE2F6E7F-D3F2-35F8-65D2-F3AF4361BBB1}"/>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1</a:t>
            </a:r>
          </a:p>
        </p:txBody>
      </p:sp>
      <p:sp>
        <p:nvSpPr>
          <p:cNvPr id="89" name="TextBox 88">
            <a:extLst>
              <a:ext uri="{FF2B5EF4-FFF2-40B4-BE49-F238E27FC236}">
                <a16:creationId xmlns:a16="http://schemas.microsoft.com/office/drawing/2014/main" id="{0C413CA6-20F7-AC88-A12A-B41D11D467D2}"/>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CE364B55-AA9F-9891-8357-A40D59BC6EC5}"/>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E5662FED-DC46-F2B5-1501-292CD2593F16}"/>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A1D5EB1A-13DA-1538-7B8A-CDE02B6F4C22}"/>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1</a:t>
            </a:r>
          </a:p>
        </p:txBody>
      </p:sp>
      <p:sp>
        <p:nvSpPr>
          <p:cNvPr id="93" name="TextBox 92">
            <a:extLst>
              <a:ext uri="{FF2B5EF4-FFF2-40B4-BE49-F238E27FC236}">
                <a16:creationId xmlns:a16="http://schemas.microsoft.com/office/drawing/2014/main" id="{63CA895F-9DA4-1C44-DA97-B0A6B2A34E0C}"/>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1</a:t>
            </a:r>
          </a:p>
        </p:txBody>
      </p:sp>
      <p:sp>
        <p:nvSpPr>
          <p:cNvPr id="94" name="TextBox 93">
            <a:extLst>
              <a:ext uri="{FF2B5EF4-FFF2-40B4-BE49-F238E27FC236}">
                <a16:creationId xmlns:a16="http://schemas.microsoft.com/office/drawing/2014/main" id="{5143F27C-45A2-69BD-D074-CFAC024AB57F}"/>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1</a:t>
            </a:r>
          </a:p>
        </p:txBody>
      </p:sp>
      <p:sp>
        <p:nvSpPr>
          <p:cNvPr id="95" name="TextBox 94">
            <a:extLst>
              <a:ext uri="{FF2B5EF4-FFF2-40B4-BE49-F238E27FC236}">
                <a16:creationId xmlns:a16="http://schemas.microsoft.com/office/drawing/2014/main" id="{30D4AB3C-9068-A958-B179-00365EB58C3D}"/>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1</a:t>
            </a:r>
          </a:p>
        </p:txBody>
      </p:sp>
      <p:sp>
        <p:nvSpPr>
          <p:cNvPr id="96" name="TextBox 95">
            <a:extLst>
              <a:ext uri="{FF2B5EF4-FFF2-40B4-BE49-F238E27FC236}">
                <a16:creationId xmlns:a16="http://schemas.microsoft.com/office/drawing/2014/main" id="{B00F6496-1FD5-E49C-E649-79ED097253EF}"/>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1</a:t>
            </a:r>
          </a:p>
        </p:txBody>
      </p:sp>
      <p:sp>
        <p:nvSpPr>
          <p:cNvPr id="97" name="TextBox 96">
            <a:extLst>
              <a:ext uri="{FF2B5EF4-FFF2-40B4-BE49-F238E27FC236}">
                <a16:creationId xmlns:a16="http://schemas.microsoft.com/office/drawing/2014/main" id="{1F4D8AC5-C1B7-E8C7-4B6F-05190FEB5C2B}"/>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1</a:t>
            </a:r>
          </a:p>
        </p:txBody>
      </p:sp>
      <p:sp>
        <p:nvSpPr>
          <p:cNvPr id="98" name="TextBox 97">
            <a:extLst>
              <a:ext uri="{FF2B5EF4-FFF2-40B4-BE49-F238E27FC236}">
                <a16:creationId xmlns:a16="http://schemas.microsoft.com/office/drawing/2014/main" id="{05FA0567-8694-DFCD-CEAF-3BDE75146CC5}"/>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1</a:t>
            </a:r>
          </a:p>
        </p:txBody>
      </p:sp>
      <p:sp>
        <p:nvSpPr>
          <p:cNvPr id="99" name="TextBox 98">
            <a:extLst>
              <a:ext uri="{FF2B5EF4-FFF2-40B4-BE49-F238E27FC236}">
                <a16:creationId xmlns:a16="http://schemas.microsoft.com/office/drawing/2014/main" id="{21B9264B-ED03-2261-3CB1-D594FAA2861A}"/>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1</a:t>
            </a:r>
          </a:p>
        </p:txBody>
      </p:sp>
      <p:sp>
        <p:nvSpPr>
          <p:cNvPr id="100" name="TextBox 99">
            <a:extLst>
              <a:ext uri="{FF2B5EF4-FFF2-40B4-BE49-F238E27FC236}">
                <a16:creationId xmlns:a16="http://schemas.microsoft.com/office/drawing/2014/main" id="{81EE51DD-47E6-CA6E-D240-191EEC04264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1</a:t>
            </a:r>
          </a:p>
        </p:txBody>
      </p:sp>
      <p:sp>
        <p:nvSpPr>
          <p:cNvPr id="101" name="TextBox 100">
            <a:extLst>
              <a:ext uri="{FF2B5EF4-FFF2-40B4-BE49-F238E27FC236}">
                <a16:creationId xmlns:a16="http://schemas.microsoft.com/office/drawing/2014/main" id="{38534CE8-DA5C-1DA5-2693-EF68B82E2DF5}"/>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1</a:t>
            </a:r>
          </a:p>
        </p:txBody>
      </p:sp>
      <p:sp>
        <p:nvSpPr>
          <p:cNvPr id="102" name="TextBox 101">
            <a:extLst>
              <a:ext uri="{FF2B5EF4-FFF2-40B4-BE49-F238E27FC236}">
                <a16:creationId xmlns:a16="http://schemas.microsoft.com/office/drawing/2014/main" id="{D8EA3B68-A508-555D-584B-D93E44248837}"/>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1</a:t>
            </a:r>
          </a:p>
        </p:txBody>
      </p:sp>
      <p:sp>
        <p:nvSpPr>
          <p:cNvPr id="103" name="TextBox 102">
            <a:extLst>
              <a:ext uri="{FF2B5EF4-FFF2-40B4-BE49-F238E27FC236}">
                <a16:creationId xmlns:a16="http://schemas.microsoft.com/office/drawing/2014/main" id="{BAB1935D-9FF2-E9AF-5A02-3CEF30038AA9}"/>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1</a:t>
            </a:r>
          </a:p>
        </p:txBody>
      </p:sp>
      <p:sp>
        <p:nvSpPr>
          <p:cNvPr id="104" name="TextBox 103">
            <a:extLst>
              <a:ext uri="{FF2B5EF4-FFF2-40B4-BE49-F238E27FC236}">
                <a16:creationId xmlns:a16="http://schemas.microsoft.com/office/drawing/2014/main" id="{368E82E8-BC97-A9B5-B9C4-128F6C29A9CF}"/>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1</a:t>
            </a:r>
          </a:p>
        </p:txBody>
      </p:sp>
      <p:sp>
        <p:nvSpPr>
          <p:cNvPr id="105" name="TextBox 104">
            <a:extLst>
              <a:ext uri="{FF2B5EF4-FFF2-40B4-BE49-F238E27FC236}">
                <a16:creationId xmlns:a16="http://schemas.microsoft.com/office/drawing/2014/main" id="{09A22243-0180-5635-D997-BCEA2B1D4B18}"/>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1</a:t>
            </a:r>
          </a:p>
        </p:txBody>
      </p:sp>
      <p:sp>
        <p:nvSpPr>
          <p:cNvPr id="106" name="TextBox 105">
            <a:extLst>
              <a:ext uri="{FF2B5EF4-FFF2-40B4-BE49-F238E27FC236}">
                <a16:creationId xmlns:a16="http://schemas.microsoft.com/office/drawing/2014/main" id="{EE933F1C-65C1-0184-AAB8-6A4EF502B64E}"/>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1</a:t>
            </a:r>
          </a:p>
        </p:txBody>
      </p:sp>
      <p:sp>
        <p:nvSpPr>
          <p:cNvPr id="107" name="TextBox 106">
            <a:extLst>
              <a:ext uri="{FF2B5EF4-FFF2-40B4-BE49-F238E27FC236}">
                <a16:creationId xmlns:a16="http://schemas.microsoft.com/office/drawing/2014/main" id="{E8A452CD-FA98-B77F-ECCE-4BE6646E9EC7}"/>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1</a:t>
            </a:r>
          </a:p>
        </p:txBody>
      </p:sp>
      <p:sp>
        <p:nvSpPr>
          <p:cNvPr id="108" name="TextBox 107">
            <a:extLst>
              <a:ext uri="{FF2B5EF4-FFF2-40B4-BE49-F238E27FC236}">
                <a16:creationId xmlns:a16="http://schemas.microsoft.com/office/drawing/2014/main" id="{9B469F4B-74D8-4A2A-11E7-A61C318A62AA}"/>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1</a:t>
            </a:r>
          </a:p>
        </p:txBody>
      </p:sp>
      <p:sp>
        <p:nvSpPr>
          <p:cNvPr id="109" name="TextBox 108">
            <a:extLst>
              <a:ext uri="{FF2B5EF4-FFF2-40B4-BE49-F238E27FC236}">
                <a16:creationId xmlns:a16="http://schemas.microsoft.com/office/drawing/2014/main" id="{29A4359A-7D81-765E-9C0E-ABEAFA275C9B}"/>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1</a:t>
            </a:r>
          </a:p>
        </p:txBody>
      </p:sp>
      <p:sp>
        <p:nvSpPr>
          <p:cNvPr id="110" name="TextBox 109">
            <a:extLst>
              <a:ext uri="{FF2B5EF4-FFF2-40B4-BE49-F238E27FC236}">
                <a16:creationId xmlns:a16="http://schemas.microsoft.com/office/drawing/2014/main" id="{CEE4BB98-D6D7-77F6-1F1F-E508D5A19C99}"/>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1</a:t>
            </a:r>
          </a:p>
        </p:txBody>
      </p:sp>
      <p:sp>
        <p:nvSpPr>
          <p:cNvPr id="111" name="TextBox 110">
            <a:extLst>
              <a:ext uri="{FF2B5EF4-FFF2-40B4-BE49-F238E27FC236}">
                <a16:creationId xmlns:a16="http://schemas.microsoft.com/office/drawing/2014/main" id="{9FD73B18-C64E-0205-3A40-D7946367A365}"/>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1</a:t>
            </a:r>
          </a:p>
        </p:txBody>
      </p:sp>
      <p:sp>
        <p:nvSpPr>
          <p:cNvPr id="112" name="TextBox 111">
            <a:extLst>
              <a:ext uri="{FF2B5EF4-FFF2-40B4-BE49-F238E27FC236}">
                <a16:creationId xmlns:a16="http://schemas.microsoft.com/office/drawing/2014/main" id="{7B513A3E-889D-9F91-A0B5-8A938802BD65}"/>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1</a:t>
            </a:r>
          </a:p>
        </p:txBody>
      </p:sp>
      <p:sp>
        <p:nvSpPr>
          <p:cNvPr id="113" name="TextBox 112">
            <a:extLst>
              <a:ext uri="{FF2B5EF4-FFF2-40B4-BE49-F238E27FC236}">
                <a16:creationId xmlns:a16="http://schemas.microsoft.com/office/drawing/2014/main" id="{9585ACF4-D408-6731-FD81-D1AB9B480C86}"/>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1</a:t>
            </a:r>
          </a:p>
        </p:txBody>
      </p:sp>
      <p:sp>
        <p:nvSpPr>
          <p:cNvPr id="114" name="TextBox 113">
            <a:extLst>
              <a:ext uri="{FF2B5EF4-FFF2-40B4-BE49-F238E27FC236}">
                <a16:creationId xmlns:a16="http://schemas.microsoft.com/office/drawing/2014/main" id="{EFAFC5DF-9FD6-E909-F72E-2CA1813568EF}"/>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1</a:t>
            </a:r>
          </a:p>
        </p:txBody>
      </p:sp>
      <p:sp>
        <p:nvSpPr>
          <p:cNvPr id="115" name="TextBox 114">
            <a:extLst>
              <a:ext uri="{FF2B5EF4-FFF2-40B4-BE49-F238E27FC236}">
                <a16:creationId xmlns:a16="http://schemas.microsoft.com/office/drawing/2014/main" id="{641EE389-E20F-C210-685D-250F3BD3587A}"/>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1</a:t>
            </a:r>
          </a:p>
        </p:txBody>
      </p:sp>
      <p:sp>
        <p:nvSpPr>
          <p:cNvPr id="116" name="TextBox 115">
            <a:extLst>
              <a:ext uri="{FF2B5EF4-FFF2-40B4-BE49-F238E27FC236}">
                <a16:creationId xmlns:a16="http://schemas.microsoft.com/office/drawing/2014/main" id="{9F2F3073-D497-5C7F-F289-4AC29AB7EE14}"/>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1</a:t>
            </a:r>
          </a:p>
        </p:txBody>
      </p:sp>
      <p:sp>
        <p:nvSpPr>
          <p:cNvPr id="117" name="TextBox 116">
            <a:extLst>
              <a:ext uri="{FF2B5EF4-FFF2-40B4-BE49-F238E27FC236}">
                <a16:creationId xmlns:a16="http://schemas.microsoft.com/office/drawing/2014/main" id="{EB25B648-228E-796E-5EA1-E6B4A99BC72F}"/>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1</a:t>
            </a:r>
          </a:p>
        </p:txBody>
      </p:sp>
      <p:sp>
        <p:nvSpPr>
          <p:cNvPr id="118" name="TextBox 117">
            <a:extLst>
              <a:ext uri="{FF2B5EF4-FFF2-40B4-BE49-F238E27FC236}">
                <a16:creationId xmlns:a16="http://schemas.microsoft.com/office/drawing/2014/main" id="{3D86B1A8-7FA1-E868-ABDD-1F68C03CD4BA}"/>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1</a:t>
            </a:r>
          </a:p>
        </p:txBody>
      </p:sp>
      <p:sp>
        <p:nvSpPr>
          <p:cNvPr id="119" name="TextBox 118">
            <a:extLst>
              <a:ext uri="{FF2B5EF4-FFF2-40B4-BE49-F238E27FC236}">
                <a16:creationId xmlns:a16="http://schemas.microsoft.com/office/drawing/2014/main" id="{3F090030-4B8A-6324-433E-1BB44042B11D}"/>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1</a:t>
            </a:r>
          </a:p>
        </p:txBody>
      </p:sp>
      <p:sp>
        <p:nvSpPr>
          <p:cNvPr id="120" name="TextBox 119">
            <a:extLst>
              <a:ext uri="{FF2B5EF4-FFF2-40B4-BE49-F238E27FC236}">
                <a16:creationId xmlns:a16="http://schemas.microsoft.com/office/drawing/2014/main" id="{81E9080B-AE56-0F2A-6CE7-7455B957C975}"/>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1</a:t>
            </a:r>
          </a:p>
        </p:txBody>
      </p:sp>
      <p:sp>
        <p:nvSpPr>
          <p:cNvPr id="121" name="TextBox 120">
            <a:extLst>
              <a:ext uri="{FF2B5EF4-FFF2-40B4-BE49-F238E27FC236}">
                <a16:creationId xmlns:a16="http://schemas.microsoft.com/office/drawing/2014/main" id="{D039625A-8A79-E0CA-212D-5ACA76365D8F}"/>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1</a:t>
            </a:r>
          </a:p>
        </p:txBody>
      </p:sp>
      <p:sp>
        <p:nvSpPr>
          <p:cNvPr id="122" name="TextBox 121">
            <a:extLst>
              <a:ext uri="{FF2B5EF4-FFF2-40B4-BE49-F238E27FC236}">
                <a16:creationId xmlns:a16="http://schemas.microsoft.com/office/drawing/2014/main" id="{F35655D2-2F5B-BBF8-254B-B800DE81B9B3}"/>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1</a:t>
            </a:r>
          </a:p>
        </p:txBody>
      </p:sp>
      <p:sp>
        <p:nvSpPr>
          <p:cNvPr id="123" name="TextBox 122">
            <a:extLst>
              <a:ext uri="{FF2B5EF4-FFF2-40B4-BE49-F238E27FC236}">
                <a16:creationId xmlns:a16="http://schemas.microsoft.com/office/drawing/2014/main" id="{389F5CE5-7B89-7246-03A8-3BB05DC6DFBB}"/>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1</a:t>
            </a:r>
          </a:p>
        </p:txBody>
      </p:sp>
      <p:sp>
        <p:nvSpPr>
          <p:cNvPr id="124" name="TextBox 123">
            <a:extLst>
              <a:ext uri="{FF2B5EF4-FFF2-40B4-BE49-F238E27FC236}">
                <a16:creationId xmlns:a16="http://schemas.microsoft.com/office/drawing/2014/main" id="{246D3E48-17CD-5FE8-4064-40825E4DE5FE}"/>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1</a:t>
            </a:r>
          </a:p>
        </p:txBody>
      </p:sp>
      <p:sp>
        <p:nvSpPr>
          <p:cNvPr id="125" name="TextBox 124">
            <a:extLst>
              <a:ext uri="{FF2B5EF4-FFF2-40B4-BE49-F238E27FC236}">
                <a16:creationId xmlns:a16="http://schemas.microsoft.com/office/drawing/2014/main" id="{B9A95414-69D4-04DD-19F1-41C72E3714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1</a:t>
            </a:r>
          </a:p>
        </p:txBody>
      </p:sp>
      <p:sp>
        <p:nvSpPr>
          <p:cNvPr id="126" name="TextBox 125">
            <a:extLst>
              <a:ext uri="{FF2B5EF4-FFF2-40B4-BE49-F238E27FC236}">
                <a16:creationId xmlns:a16="http://schemas.microsoft.com/office/drawing/2014/main" id="{995C8026-A11D-1573-B7C7-DEFC715A5ADE}"/>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1</a:t>
            </a:r>
          </a:p>
        </p:txBody>
      </p:sp>
      <p:sp>
        <p:nvSpPr>
          <p:cNvPr id="127" name="TextBox 126">
            <a:extLst>
              <a:ext uri="{FF2B5EF4-FFF2-40B4-BE49-F238E27FC236}">
                <a16:creationId xmlns:a16="http://schemas.microsoft.com/office/drawing/2014/main" id="{32219636-2D81-5433-F816-AB0B827B5C18}"/>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1</a:t>
            </a:r>
          </a:p>
        </p:txBody>
      </p:sp>
      <p:sp>
        <p:nvSpPr>
          <p:cNvPr id="128" name="TextBox 127">
            <a:extLst>
              <a:ext uri="{FF2B5EF4-FFF2-40B4-BE49-F238E27FC236}">
                <a16:creationId xmlns:a16="http://schemas.microsoft.com/office/drawing/2014/main" id="{A544DEFB-6182-CBCE-7EBD-D48B625DB66D}"/>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1</a:t>
            </a:r>
          </a:p>
        </p:txBody>
      </p:sp>
      <p:sp>
        <p:nvSpPr>
          <p:cNvPr id="129" name="TextBox 128">
            <a:extLst>
              <a:ext uri="{FF2B5EF4-FFF2-40B4-BE49-F238E27FC236}">
                <a16:creationId xmlns:a16="http://schemas.microsoft.com/office/drawing/2014/main" id="{CD09E7E0-3B1B-3A1C-DACE-1F4801930712}"/>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1</a:t>
            </a:r>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2D464648-1D79-3EF2-07C8-6F272A7423DB}"/>
                  </a:ext>
                </a:extLst>
              </p:cNvPr>
              <p:cNvSpPr txBox="1"/>
              <p:nvPr/>
            </p:nvSpPr>
            <p:spPr>
              <a:xfrm>
                <a:off x="8472772" y="2926221"/>
                <a:ext cx="3449597" cy="1754326"/>
              </a:xfrm>
              <a:prstGeom prst="rect">
                <a:avLst/>
              </a:prstGeom>
              <a:noFill/>
            </p:spPr>
            <p:txBody>
              <a:bodyPr wrap="square" rtlCol="0">
                <a:spAutoFit/>
              </a:bodyPr>
              <a:lstStyle/>
              <a:p>
                <a:r>
                  <a:rPr lang="en-US" dirty="0"/>
                  <a:t>We assume the controller assigns a cost to each state </a:t>
                </a:r>
                <a14:m>
                  <m:oMath xmlns:m="http://schemas.openxmlformats.org/officeDocument/2006/math">
                    <m:r>
                      <a:rPr lang="en-US" b="0" i="1" smtClean="0">
                        <a:latin typeface="Cambria Math" panose="02040503050406030204" pitchFamily="18" charset="0"/>
                      </a:rPr>
                      <m:t>𝑠</m:t>
                    </m:r>
                  </m:oMath>
                </a14:m>
                <a:r>
                  <a:rPr lang="en-US" dirty="0"/>
                  <a:t> according to some cost function </a:t>
                </a:r>
                <a14:m>
                  <m:oMath xmlns:m="http://schemas.openxmlformats.org/officeDocument/2006/math">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≥0</m:t>
                    </m:r>
                  </m:oMath>
                </a14:m>
                <a:r>
                  <a:rPr lang="en-US" dirty="0"/>
                  <a:t>. </a:t>
                </a:r>
              </a:p>
              <a:p>
                <a:endParaRPr lang="en-US" dirty="0"/>
              </a:p>
              <a:p>
                <a:r>
                  <a:rPr lang="en-US" dirty="0"/>
                  <a:t>By convention, typically only goal states are assigned 0 cost. </a:t>
                </a:r>
              </a:p>
            </p:txBody>
          </p:sp>
        </mc:Choice>
        <mc:Fallback>
          <p:sp>
            <p:nvSpPr>
              <p:cNvPr id="130" name="TextBox 129">
                <a:extLst>
                  <a:ext uri="{FF2B5EF4-FFF2-40B4-BE49-F238E27FC236}">
                    <a16:creationId xmlns:a16="http://schemas.microsoft.com/office/drawing/2014/main" id="{2D464648-1D79-3EF2-07C8-6F272A7423DB}"/>
                  </a:ext>
                </a:extLst>
              </p:cNvPr>
              <p:cNvSpPr txBox="1">
                <a:spLocks noRot="1" noChangeAspect="1" noMove="1" noResize="1" noEditPoints="1" noAdjustHandles="1" noChangeArrowheads="1" noChangeShapeType="1" noTextEdit="1"/>
              </p:cNvSpPr>
              <p:nvPr/>
            </p:nvSpPr>
            <p:spPr>
              <a:xfrm>
                <a:off x="8472772" y="2926221"/>
                <a:ext cx="3449597" cy="1754326"/>
              </a:xfrm>
              <a:prstGeom prst="rect">
                <a:avLst/>
              </a:prstGeom>
              <a:blipFill>
                <a:blip r:embed="rId3"/>
                <a:stretch>
                  <a:fillRect l="-1838" t="-1439" r="-2941" b="-503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F89CA97-5B84-E9EE-9844-0E260A2AFCA6}"/>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17327006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normAutofit/>
              </a:bodyPr>
              <a:lstStyle/>
              <a:p>
                <a:r>
                  <a:rPr lang="en-US" dirty="0"/>
                  <a:t>For our approach, we assume that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a14:m>
                <a:r>
                  <a:rPr lang="en-US" dirty="0"/>
                  <a:t> is the data vector that temporally matches the initial state 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up>
                            <m:r>
                              <a:rPr lang="en-US" i="1">
                                <a:latin typeface="Cambria Math" panose="02040503050406030204" pitchFamily="18" charset="0"/>
                              </a:rPr>
                              <m:t>′</m:t>
                            </m:r>
                          </m:sup>
                        </m:sSubSup>
                        <m:r>
                          <a:rPr lang="en-US" i="1">
                            <a:latin typeface="Cambria Math" panose="02040503050406030204" pitchFamily="18" charset="0"/>
                          </a:rPr>
                          <m:t>}</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sub>
                    </m:sSub>
                  </m:oMath>
                </a14:m>
                <a:r>
                  <a:rPr lang="en-US" dirty="0"/>
                  <a:t> (i.e.,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i="1" dirty="0">
                                <a:latin typeface="Cambria Math" panose="02040503050406030204" pitchFamily="18" charset="0"/>
                              </a:rPr>
                              <m:t>)</m:t>
                            </m:r>
                          </m:sup>
                        </m:sSup>
                      </m:sub>
                    </m:sSub>
                  </m:oMath>
                </a14:m>
                <a:r>
                  <a:rPr lang="en-US" dirty="0"/>
                  <a:t> when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r>
                      <a:rPr lang="en-US" b="0" i="1" smtClean="0">
                        <a:latin typeface="Cambria Math" panose="02040503050406030204" pitchFamily="18" charset="0"/>
                      </a:rPr>
                      <m:t>=1</m:t>
                    </m:r>
                  </m:oMath>
                </a14:m>
                <a:r>
                  <a:rPr lang="en-US" dirty="0"/>
                  <a:t>).</a:t>
                </a:r>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oMath>
                </a14:m>
                <a:r>
                  <a:rPr lang="en-US" dirty="0"/>
                  <a:t> is the last transition before the controller updates their beliefs about the environment such that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sup>
                        </m:sSup>
                      </m:sub>
                      <m:sup>
                        <m:r>
                          <a:rPr lang="en-US" i="1">
                            <a:latin typeface="Cambria Math" panose="02040503050406030204" pitchFamily="18" charset="0"/>
                          </a:rPr>
                          <m:t>′</m:t>
                        </m:r>
                      </m:sup>
                    </m:sSubSup>
                    <m:r>
                      <a:rPr lang="en-US" b="0" i="1" smtClean="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sSup>
                          <m:sSupPr>
                            <m:ctrlPr>
                              <a:rPr lang="en-US" i="1" dirty="0">
                                <a:latin typeface="Cambria Math" panose="02040503050406030204" pitchFamily="18" charset="0"/>
                              </a:rPr>
                            </m:ctrlPr>
                          </m:sSupPr>
                          <m:e>
                            <m:r>
                              <a:rPr lang="en-US" i="1" dirty="0">
                                <a:latin typeface="Cambria Math" panose="02040503050406030204" pitchFamily="18" charset="0"/>
                              </a:rPr>
                              <m:t>𝑛</m:t>
                            </m:r>
                          </m:e>
                          <m:sup>
                            <m:r>
                              <a:rPr lang="en-US" i="1" dirty="0">
                                <a:latin typeface="Cambria Math" panose="02040503050406030204" pitchFamily="18" charset="0"/>
                              </a:rPr>
                              <m:t>(</m:t>
                            </m:r>
                            <m:r>
                              <a:rPr lang="en-US" i="1" dirty="0">
                                <a:latin typeface="Cambria Math" panose="02040503050406030204" pitchFamily="18" charset="0"/>
                              </a:rPr>
                              <m:t>𝑘</m:t>
                            </m:r>
                            <m:r>
                              <a:rPr lang="en-US" b="0" i="1" dirty="0" smtClean="0">
                                <a:latin typeface="Cambria Math" panose="02040503050406030204" pitchFamily="18" charset="0"/>
                              </a:rPr>
                              <m:t>+1</m:t>
                            </m:r>
                            <m:r>
                              <a:rPr lang="en-US" i="1" dirty="0">
                                <a:latin typeface="Cambria Math" panose="02040503050406030204" pitchFamily="18" charset="0"/>
                              </a:rPr>
                              <m:t>)</m:t>
                            </m:r>
                          </m:sup>
                        </m:sSup>
                        <m:r>
                          <a:rPr lang="en-US" b="0" i="1" dirty="0" smtClean="0">
                            <a:latin typeface="Cambria Math" panose="02040503050406030204" pitchFamily="18" charset="0"/>
                          </a:rPr>
                          <m:t>=1</m:t>
                        </m:r>
                      </m:sub>
                    </m:sSub>
                  </m:oMath>
                </a14:m>
                <a:r>
                  <a:rPr lang="en-US" dirty="0"/>
                  <a:t>.</a:t>
                </a:r>
              </a:p>
              <a:p>
                <a:r>
                  <a:rPr lang="en-US" dirty="0"/>
                  <a:t>Likewise, </a:t>
                </a:r>
                <a14:m>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r>
                      <a:rPr lang="en-US" i="1">
                        <a:latin typeface="Cambria Math" panose="02040503050406030204" pitchFamily="18" charset="0"/>
                      </a:rPr>
                      <m:t>=1</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sup>
                    </m:sSup>
                  </m:oMath>
                </a14:m>
                <a:r>
                  <a:rPr lang="en-US" dirty="0"/>
                  <a:t> spans the time between updates (i.e., the delay). </a:t>
                </a:r>
              </a:p>
              <a:p>
                <a:r>
                  <a:rPr lang="en-US" dirty="0"/>
                  <a:t>For a given scenario, the delay is not necessarily fixed from state space to state space. </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844"/>
                </a:stretch>
              </a:blipFill>
            </p:spPr>
            <p:txBody>
              <a:bodyPr/>
              <a:lstStyle/>
              <a:p>
                <a:r>
                  <a:rPr lang="en-US">
                    <a:noFill/>
                  </a:rPr>
                  <a:t> </a:t>
                </a:r>
              </a:p>
            </p:txBody>
          </p:sp>
        </mc:Fallback>
      </mc:AlternateContent>
    </p:spTree>
    <p:extLst>
      <p:ext uri="{BB962C8B-B14F-4D97-AF65-F5344CB8AC3E}">
        <p14:creationId xmlns:p14="http://schemas.microsoft.com/office/powerpoint/2010/main" val="1642779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There is also the matter of the size and plan lengths for each </a:t>
                </a:r>
                <a14:m>
                  <m:oMath xmlns:m="http://schemas.openxmlformats.org/officeDocument/2006/math">
                    <m:r>
                      <a:rPr lang="en-US" b="0" i="1" smtClean="0">
                        <a:latin typeface="Cambria Math" panose="02040503050406030204" pitchFamily="18" charset="0"/>
                      </a:rPr>
                      <m:t>𝑘</m:t>
                    </m:r>
                  </m:oMath>
                </a14:m>
                <a:r>
                  <a:rPr lang="en-US" dirty="0"/>
                  <a:t>, but we can make some simplifying assumptions to handle this.  </a:t>
                </a:r>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81078175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923330"/>
          </a:xfrm>
          <a:prstGeom prst="rect">
            <a:avLst/>
          </a:prstGeom>
          <a:noFill/>
        </p:spPr>
        <p:txBody>
          <a:bodyPr wrap="square" rtlCol="0">
            <a:spAutoFit/>
          </a:bodyPr>
          <a:lstStyle/>
          <a:p>
            <a:r>
              <a:rPr lang="en-US" dirty="0"/>
              <a:t>First, however, we will discuss two properties of our model that justify these assumptions.</a:t>
            </a:r>
          </a:p>
        </p:txBody>
      </p:sp>
    </p:spTree>
    <p:extLst>
      <p:ext uri="{BB962C8B-B14F-4D97-AF65-F5344CB8AC3E}">
        <p14:creationId xmlns:p14="http://schemas.microsoft.com/office/powerpoint/2010/main" val="21938475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26" name="TextBox 25">
            <a:extLst>
              <a:ext uri="{FF2B5EF4-FFF2-40B4-BE49-F238E27FC236}">
                <a16:creationId xmlns:a16="http://schemas.microsoft.com/office/drawing/2014/main" id="{32DFF2FA-3A1C-F14C-7427-7F08130224B2}"/>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585323"/>
          </a:xfrm>
          <a:prstGeom prst="rect">
            <a:avLst/>
          </a:prstGeom>
          <a:noFill/>
        </p:spPr>
        <p:txBody>
          <a:bodyPr wrap="square" rtlCol="0">
            <a:spAutoFit/>
          </a:bodyPr>
          <a:lstStyle/>
          <a:p>
            <a:r>
              <a:rPr lang="en-US" dirty="0"/>
              <a:t>First, however, we will discuss two properties of our model that justify these assumptions.</a:t>
            </a:r>
          </a:p>
          <a:p>
            <a:endParaRPr lang="en-US" dirty="0"/>
          </a:p>
          <a:p>
            <a:r>
              <a:rPr lang="en-US" dirty="0"/>
              <a:t>In the example, the controller interrupts their current plan for the shown localized state space and ends up only generating the trajectory in red.</a:t>
            </a:r>
          </a:p>
        </p:txBody>
      </p:sp>
      <p:sp>
        <p:nvSpPr>
          <p:cNvPr id="2" name="Freeform 1">
            <a:extLst>
              <a:ext uri="{FF2B5EF4-FFF2-40B4-BE49-F238E27FC236}">
                <a16:creationId xmlns:a16="http://schemas.microsoft.com/office/drawing/2014/main" id="{F7838EC5-8A2F-1C1E-F3D1-DC589151BA91}"/>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2450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477328"/>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p:txBody>
      </p:sp>
      <p:sp>
        <p:nvSpPr>
          <p:cNvPr id="3" name="TextBox 2">
            <a:extLst>
              <a:ext uri="{FF2B5EF4-FFF2-40B4-BE49-F238E27FC236}">
                <a16:creationId xmlns:a16="http://schemas.microsoft.com/office/drawing/2014/main" id="{160BEB39-3DA8-C3DD-8669-5DBF2F051B28}"/>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7105877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D68C891-EC93-2FD6-3A5B-03BBEDEC397B}"/>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6" name="Rectangle 5">
            <a:extLst>
              <a:ext uri="{FF2B5EF4-FFF2-40B4-BE49-F238E27FC236}">
                <a16:creationId xmlns:a16="http://schemas.microsoft.com/office/drawing/2014/main" id="{E94734AB-018C-0CF9-0D7C-55231E1A924F}"/>
              </a:ext>
            </a:extLst>
          </p:cNvPr>
          <p:cNvSpPr/>
          <p:nvPr/>
        </p:nvSpPr>
        <p:spPr>
          <a:xfrm>
            <a:off x="901027"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Oval 9">
            <a:extLst>
              <a:ext uri="{FF2B5EF4-FFF2-40B4-BE49-F238E27FC236}">
                <a16:creationId xmlns:a16="http://schemas.microsoft.com/office/drawing/2014/main" id="{040505E3-06C7-6F0B-415E-29548D03374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a:extLst>
              <a:ext uri="{FF2B5EF4-FFF2-40B4-BE49-F238E27FC236}">
                <a16:creationId xmlns:a16="http://schemas.microsoft.com/office/drawing/2014/main" id="{37AB67E7-28AD-9FCB-7ED0-EE9A6D145ADF}"/>
              </a:ext>
            </a:extLst>
          </p:cNvPr>
          <p:cNvSpPr/>
          <p:nvPr/>
        </p:nvSpPr>
        <p:spPr>
          <a:xfrm>
            <a:off x="1513590" y="3088229"/>
            <a:ext cx="997461" cy="392720"/>
          </a:xfrm>
          <a:custGeom>
            <a:avLst/>
            <a:gdLst>
              <a:gd name="connsiteX0" fmla="*/ 1428108 w 1428108"/>
              <a:gd name="connsiteY0" fmla="*/ 518565 h 574045"/>
              <a:gd name="connsiteX1" fmla="*/ 513708 w 1428108"/>
              <a:gd name="connsiteY1" fmla="*/ 528839 h 574045"/>
              <a:gd name="connsiteX2" fmla="*/ 462338 w 1428108"/>
              <a:gd name="connsiteY2" fmla="*/ 25405 h 574045"/>
              <a:gd name="connsiteX3" fmla="*/ 0 w 1428108"/>
              <a:gd name="connsiteY3" fmla="*/ 66502 h 574045"/>
            </a:gdLst>
            <a:ahLst/>
            <a:cxnLst>
              <a:cxn ang="0">
                <a:pos x="connsiteX0" y="connsiteY0"/>
              </a:cxn>
              <a:cxn ang="0">
                <a:pos x="connsiteX1" y="connsiteY1"/>
              </a:cxn>
              <a:cxn ang="0">
                <a:pos x="connsiteX2" y="connsiteY2"/>
              </a:cxn>
              <a:cxn ang="0">
                <a:pos x="connsiteX3" y="connsiteY3"/>
              </a:cxn>
            </a:cxnLst>
            <a:rect l="l" t="t" r="r" b="b"/>
            <a:pathLst>
              <a:path w="1428108" h="574045">
                <a:moveTo>
                  <a:pt x="1428108" y="518565"/>
                </a:moveTo>
                <a:cubicBezTo>
                  <a:pt x="1051389" y="564798"/>
                  <a:pt x="674670" y="611032"/>
                  <a:pt x="513708" y="528839"/>
                </a:cubicBezTo>
                <a:cubicBezTo>
                  <a:pt x="352746" y="446646"/>
                  <a:pt x="547956" y="102461"/>
                  <a:pt x="462338" y="25405"/>
                </a:cubicBezTo>
                <a:cubicBezTo>
                  <a:pt x="376720" y="-51651"/>
                  <a:pt x="66782" y="71639"/>
                  <a:pt x="0" y="66502"/>
                </a:cubicBezTo>
              </a:path>
            </a:pathLst>
          </a:custGeom>
          <a:noFill/>
          <a:ln w="28575">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43">
            <a:extLst>
              <a:ext uri="{FF2B5EF4-FFF2-40B4-BE49-F238E27FC236}">
                <a16:creationId xmlns:a16="http://schemas.microsoft.com/office/drawing/2014/main" id="{C10BF5FD-5991-CDD6-9C46-3C75D5361599}"/>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62ACD777-7E67-B897-6D1B-F8CA238A8B76}"/>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47" name="Rectangle 46">
            <a:extLst>
              <a:ext uri="{FF2B5EF4-FFF2-40B4-BE49-F238E27FC236}">
                <a16:creationId xmlns:a16="http://schemas.microsoft.com/office/drawing/2014/main" id="{398B2762-EF32-30ED-9E78-B2C4DDD774D0}"/>
              </a:ext>
            </a:extLst>
          </p:cNvPr>
          <p:cNvSpPr/>
          <p:nvPr/>
        </p:nvSpPr>
        <p:spPr>
          <a:xfrm>
            <a:off x="4875413"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8" name="Oval 47">
            <a:extLst>
              <a:ext uri="{FF2B5EF4-FFF2-40B4-BE49-F238E27FC236}">
                <a16:creationId xmlns:a16="http://schemas.microsoft.com/office/drawing/2014/main" id="{965F9AB3-1854-DD03-8066-5D5F797305BF}"/>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49">
            <a:extLst>
              <a:ext uri="{FF2B5EF4-FFF2-40B4-BE49-F238E27FC236}">
                <a16:creationId xmlns:a16="http://schemas.microsoft.com/office/drawing/2014/main" id="{7712BA1C-2F5A-3081-9C78-8EEF0C9DBD5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3139321"/>
          </a:xfrm>
          <a:prstGeom prst="rect">
            <a:avLst/>
          </a:prstGeom>
          <a:noFill/>
        </p:spPr>
        <p:txBody>
          <a:bodyPr wrap="square" rtlCol="0">
            <a:spAutoFit/>
          </a:bodyPr>
          <a:lstStyle/>
          <a:p>
            <a:r>
              <a:rPr lang="en-US" dirty="0"/>
              <a:t>Due to the Markov Property of state transitions, the observed trajectory on the left has the same likelihood as the observed trajectory on the right.  </a:t>
            </a:r>
          </a:p>
          <a:p>
            <a:endParaRPr lang="en-US" dirty="0"/>
          </a:p>
          <a:p>
            <a:r>
              <a:rPr lang="en-US" dirty="0"/>
              <a:t>Otherwise stated, it does not matter to an observer whether the planned trajectory was longer than the actual observed trajectory in terms of the likelihood of the observed trajectory.</a:t>
            </a:r>
          </a:p>
        </p:txBody>
      </p:sp>
      <p:sp>
        <p:nvSpPr>
          <p:cNvPr id="2" name="TextBox 1">
            <a:extLst>
              <a:ext uri="{FF2B5EF4-FFF2-40B4-BE49-F238E27FC236}">
                <a16:creationId xmlns:a16="http://schemas.microsoft.com/office/drawing/2014/main" id="{C330AD26-F785-9393-045E-C76E8FF2730E}"/>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39002856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1754326"/>
          </a:xfrm>
          <a:prstGeom prst="rect">
            <a:avLst/>
          </a:prstGeom>
          <a:noFill/>
        </p:spPr>
        <p:txBody>
          <a:bodyPr wrap="square" rtlCol="0">
            <a:spAutoFit/>
          </a:bodyPr>
          <a:lstStyle/>
          <a:p>
            <a:r>
              <a:rPr lang="en-US" dirty="0"/>
              <a:t>Likewise, an observed trajectory maintains its likelihood under a smaller state space if it preserves all potential trajectories of the same length (assuming the same initial state). </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6" name="Rectangle 15">
            <a:extLst>
              <a:ext uri="{FF2B5EF4-FFF2-40B4-BE49-F238E27FC236}">
                <a16:creationId xmlns:a16="http://schemas.microsoft.com/office/drawing/2014/main" id="{F89AE284-F69F-1F25-9815-0FE26AA7BEFB}"/>
              </a:ext>
            </a:extLst>
          </p:cNvPr>
          <p:cNvSpPr/>
          <p:nvPr/>
        </p:nvSpPr>
        <p:spPr>
          <a:xfrm>
            <a:off x="5291191" y="2342508"/>
            <a:ext cx="2547991" cy="215757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spTree>
    <p:extLst>
      <p:ext uri="{BB962C8B-B14F-4D97-AF65-F5344CB8AC3E}">
        <p14:creationId xmlns:p14="http://schemas.microsoft.com/office/powerpoint/2010/main" val="11629549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7942-0326-F0A4-8FD5-5C894A7E7989}"/>
            </a:ext>
          </a:extLst>
        </p:cNvPr>
        <p:cNvGrpSpPr/>
        <p:nvPr/>
      </p:nvGrpSpPr>
      <p:grpSpPr>
        <a:xfrm>
          <a:off x="0" y="0"/>
          <a:ext cx="0" cy="0"/>
          <a:chOff x="0" y="0"/>
          <a:chExt cx="0" cy="0"/>
        </a:xfrm>
      </p:grpSpPr>
      <p:sp>
        <p:nvSpPr>
          <p:cNvPr id="52" name="TextBox 51">
            <a:extLst>
              <a:ext uri="{FF2B5EF4-FFF2-40B4-BE49-F238E27FC236}">
                <a16:creationId xmlns:a16="http://schemas.microsoft.com/office/drawing/2014/main" id="{43576261-5E12-23D9-688C-A54234FA2B15}"/>
              </a:ext>
            </a:extLst>
          </p:cNvPr>
          <p:cNvSpPr txBox="1"/>
          <p:nvPr/>
        </p:nvSpPr>
        <p:spPr>
          <a:xfrm>
            <a:off x="8406709" y="1780715"/>
            <a:ext cx="3634604" cy="2862322"/>
          </a:xfrm>
          <a:prstGeom prst="rect">
            <a:avLst/>
          </a:prstGeom>
          <a:noFill/>
        </p:spPr>
        <p:txBody>
          <a:bodyPr wrap="square" rtlCol="0">
            <a:spAutoFit/>
          </a:bodyPr>
          <a:lstStyle/>
          <a:p>
            <a:r>
              <a:rPr lang="en-US" dirty="0"/>
              <a:t>Assuming in our example, that the particle can only move up, down, left, and right, we can preserve the likelihood of the observed trajectory on the left even if we shrink the state space to a Von Neumann Neighborhood of size 3 (i.e., the smallest possible state space that preserves all potential trajectories of length 3).</a:t>
            </a:r>
          </a:p>
        </p:txBody>
      </p:sp>
      <p:pic>
        <p:nvPicPr>
          <p:cNvPr id="2" name="Picture 1">
            <a:extLst>
              <a:ext uri="{FF2B5EF4-FFF2-40B4-BE49-F238E27FC236}">
                <a16:creationId xmlns:a16="http://schemas.microsoft.com/office/drawing/2014/main" id="{3EFDDB3C-ED5A-A7D8-7D4A-6AC2EC6E4A76}"/>
              </a:ext>
            </a:extLst>
          </p:cNvPr>
          <p:cNvPicPr>
            <a:picLocks noChangeAspect="1"/>
          </p:cNvPicPr>
          <p:nvPr/>
        </p:nvPicPr>
        <p:blipFill rotWithShape="1">
          <a:blip r:embed="rId2"/>
          <a:srcRect l="26423" t="25771" r="26643" b="26104"/>
          <a:stretch/>
        </p:blipFill>
        <p:spPr>
          <a:xfrm>
            <a:off x="928271" y="2016752"/>
            <a:ext cx="3278020" cy="2824495"/>
          </a:xfrm>
          <a:prstGeom prst="rect">
            <a:avLst/>
          </a:prstGeom>
        </p:spPr>
      </p:pic>
      <p:sp>
        <p:nvSpPr>
          <p:cNvPr id="3" name="Rectangle 2">
            <a:extLst>
              <a:ext uri="{FF2B5EF4-FFF2-40B4-BE49-F238E27FC236}">
                <a16:creationId xmlns:a16="http://schemas.microsoft.com/office/drawing/2014/main" id="{B602C98F-190F-660E-64EE-FE26351CA4D6}"/>
              </a:ext>
            </a:extLst>
          </p:cNvPr>
          <p:cNvSpPr/>
          <p:nvPr/>
        </p:nvSpPr>
        <p:spPr>
          <a:xfrm>
            <a:off x="921575" y="2016753"/>
            <a:ext cx="3305264" cy="2824495"/>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4" name="Oval 3">
            <a:extLst>
              <a:ext uri="{FF2B5EF4-FFF2-40B4-BE49-F238E27FC236}">
                <a16:creationId xmlns:a16="http://schemas.microsoft.com/office/drawing/2014/main" id="{A33082ED-7E2C-3187-FEF8-EE916351C7CF}"/>
              </a:ext>
            </a:extLst>
          </p:cNvPr>
          <p:cNvSpPr/>
          <p:nvPr/>
        </p:nvSpPr>
        <p:spPr>
          <a:xfrm>
            <a:off x="1758659"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DD9C8A35-117F-563B-D5CD-E511E74B9BE4}"/>
              </a:ext>
            </a:extLst>
          </p:cNvPr>
          <p:cNvSpPr/>
          <p:nvPr/>
        </p:nvSpPr>
        <p:spPr>
          <a:xfrm>
            <a:off x="1813426"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901FFEA-35DA-2881-E07E-AB5475E35564}"/>
              </a:ext>
            </a:extLst>
          </p:cNvPr>
          <p:cNvPicPr>
            <a:picLocks noChangeAspect="1"/>
          </p:cNvPicPr>
          <p:nvPr/>
        </p:nvPicPr>
        <p:blipFill rotWithShape="1">
          <a:blip r:embed="rId2"/>
          <a:srcRect l="26423" t="25771" r="26643" b="26104"/>
          <a:stretch/>
        </p:blipFill>
        <p:spPr>
          <a:xfrm>
            <a:off x="4902657" y="2016752"/>
            <a:ext cx="3278020" cy="2824495"/>
          </a:xfrm>
          <a:prstGeom prst="rect">
            <a:avLst/>
          </a:prstGeom>
        </p:spPr>
      </p:pic>
      <p:sp>
        <p:nvSpPr>
          <p:cNvPr id="17" name="Oval 16">
            <a:extLst>
              <a:ext uri="{FF2B5EF4-FFF2-40B4-BE49-F238E27FC236}">
                <a16:creationId xmlns:a16="http://schemas.microsoft.com/office/drawing/2014/main" id="{83CAC2B7-A707-E923-DE5A-A2F48CEB11C7}"/>
              </a:ext>
            </a:extLst>
          </p:cNvPr>
          <p:cNvSpPr/>
          <p:nvPr/>
        </p:nvSpPr>
        <p:spPr>
          <a:xfrm>
            <a:off x="5733045" y="3063179"/>
            <a:ext cx="152229" cy="14423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FD1F376E-DAAE-E010-7668-2A5BB730BF95}"/>
              </a:ext>
            </a:extLst>
          </p:cNvPr>
          <p:cNvSpPr/>
          <p:nvPr/>
        </p:nvSpPr>
        <p:spPr>
          <a:xfrm>
            <a:off x="5787812" y="3133618"/>
            <a:ext cx="693468" cy="345670"/>
          </a:xfrm>
          <a:custGeom>
            <a:avLst/>
            <a:gdLst>
              <a:gd name="connsiteX0" fmla="*/ 693468 w 693468"/>
              <a:gd name="connsiteY0" fmla="*/ 308225 h 345670"/>
              <a:gd name="connsiteX1" fmla="*/ 148938 w 693468"/>
              <a:gd name="connsiteY1" fmla="*/ 339047 h 345670"/>
              <a:gd name="connsiteX2" fmla="*/ 5100 w 693468"/>
              <a:gd name="connsiteY2" fmla="*/ 195209 h 345670"/>
              <a:gd name="connsiteX3" fmla="*/ 46196 w 693468"/>
              <a:gd name="connsiteY3" fmla="*/ 0 h 345670"/>
            </a:gdLst>
            <a:ahLst/>
            <a:cxnLst>
              <a:cxn ang="0">
                <a:pos x="connsiteX0" y="connsiteY0"/>
              </a:cxn>
              <a:cxn ang="0">
                <a:pos x="connsiteX1" y="connsiteY1"/>
              </a:cxn>
              <a:cxn ang="0">
                <a:pos x="connsiteX2" y="connsiteY2"/>
              </a:cxn>
              <a:cxn ang="0">
                <a:pos x="connsiteX3" y="connsiteY3"/>
              </a:cxn>
            </a:cxnLst>
            <a:rect l="l" t="t" r="r" b="b"/>
            <a:pathLst>
              <a:path w="693468" h="345670">
                <a:moveTo>
                  <a:pt x="693468" y="308225"/>
                </a:moveTo>
                <a:cubicBezTo>
                  <a:pt x="478567" y="333054"/>
                  <a:pt x="263666" y="357883"/>
                  <a:pt x="148938" y="339047"/>
                </a:cubicBezTo>
                <a:cubicBezTo>
                  <a:pt x="34210" y="320211"/>
                  <a:pt x="22224" y="251717"/>
                  <a:pt x="5100" y="195209"/>
                </a:cubicBezTo>
                <a:cubicBezTo>
                  <a:pt x="-12024" y="138701"/>
                  <a:pt x="17086" y="69350"/>
                  <a:pt x="46196" y="0"/>
                </a:cubicBezTo>
              </a:path>
            </a:pathLst>
          </a:custGeom>
          <a:noFill/>
          <a:ln w="28575">
            <a:solidFill>
              <a:srgbClr val="FF000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221052-BF09-82B9-3F11-2DAFC6B04A49}"/>
              </a:ext>
            </a:extLst>
          </p:cNvPr>
          <p:cNvSpPr txBox="1"/>
          <p:nvPr/>
        </p:nvSpPr>
        <p:spPr>
          <a:xfrm>
            <a:off x="4206291" y="423927"/>
            <a:ext cx="2470676" cy="369332"/>
          </a:xfrm>
          <a:prstGeom prst="rect">
            <a:avLst/>
          </a:prstGeom>
          <a:noFill/>
        </p:spPr>
        <p:txBody>
          <a:bodyPr wrap="none" rtlCol="0">
            <a:spAutoFit/>
          </a:bodyPr>
          <a:lstStyle/>
          <a:p>
            <a:r>
              <a:rPr lang="en-US" dirty="0"/>
              <a:t>Simplifying Assumptions</a:t>
            </a:r>
          </a:p>
        </p:txBody>
      </p:sp>
      <p:cxnSp>
        <p:nvCxnSpPr>
          <p:cNvPr id="7" name="Straight Connector 6">
            <a:extLst>
              <a:ext uri="{FF2B5EF4-FFF2-40B4-BE49-F238E27FC236}">
                <a16:creationId xmlns:a16="http://schemas.microsoft.com/office/drawing/2014/main" id="{798A8151-C822-35A3-EE23-6C6E3A325417}"/>
              </a:ext>
            </a:extLst>
          </p:cNvPr>
          <p:cNvCxnSpPr>
            <a:cxnSpLocks/>
          </p:cNvCxnSpPr>
          <p:nvPr/>
        </p:nvCxnSpPr>
        <p:spPr>
          <a:xfrm>
            <a:off x="5270643" y="35754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8E2ECEA-59FB-5AA0-5C15-1AE1F1CFD12A}"/>
              </a:ext>
            </a:extLst>
          </p:cNvPr>
          <p:cNvCxnSpPr>
            <a:cxnSpLocks/>
          </p:cNvCxnSpPr>
          <p:nvPr/>
        </p:nvCxnSpPr>
        <p:spPr>
          <a:xfrm>
            <a:off x="5619087" y="39024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9A811F9-1035-308E-33C0-D79F12B2FB99}"/>
              </a:ext>
            </a:extLst>
          </p:cNvPr>
          <p:cNvCxnSpPr>
            <a:cxnSpLocks/>
          </p:cNvCxnSpPr>
          <p:nvPr/>
        </p:nvCxnSpPr>
        <p:spPr>
          <a:xfrm>
            <a:off x="5270643" y="32824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3BFBAE-BABF-196E-1615-A6AD7BF3EFD8}"/>
              </a:ext>
            </a:extLst>
          </p:cNvPr>
          <p:cNvCxnSpPr>
            <a:cxnSpLocks/>
          </p:cNvCxnSpPr>
          <p:nvPr/>
        </p:nvCxnSpPr>
        <p:spPr>
          <a:xfrm>
            <a:off x="5640513"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46387D4-4157-446B-5124-57C2B8243706}"/>
              </a:ext>
            </a:extLst>
          </p:cNvPr>
          <p:cNvCxnSpPr>
            <a:cxnSpLocks/>
          </p:cNvCxnSpPr>
          <p:nvPr/>
        </p:nvCxnSpPr>
        <p:spPr>
          <a:xfrm>
            <a:off x="5999231"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420BC73-B58D-31A4-33AA-EEF2F21CDAD2}"/>
              </a:ext>
            </a:extLst>
          </p:cNvPr>
          <p:cNvCxnSpPr>
            <a:cxnSpLocks/>
          </p:cNvCxnSpPr>
          <p:nvPr/>
        </p:nvCxnSpPr>
        <p:spPr>
          <a:xfrm>
            <a:off x="6000109"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F02E27-6D3B-7D86-5123-57C2ABDB56AE}"/>
              </a:ext>
            </a:extLst>
          </p:cNvPr>
          <p:cNvCxnSpPr>
            <a:cxnSpLocks/>
          </p:cNvCxnSpPr>
          <p:nvPr/>
        </p:nvCxnSpPr>
        <p:spPr>
          <a:xfrm>
            <a:off x="6345757" y="4512068"/>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3C360AF8-83ED-5F3E-255F-35C018C1D14E}"/>
              </a:ext>
            </a:extLst>
          </p:cNvPr>
          <p:cNvCxnSpPr>
            <a:cxnSpLocks/>
          </p:cNvCxnSpPr>
          <p:nvPr/>
        </p:nvCxnSpPr>
        <p:spPr>
          <a:xfrm>
            <a:off x="6354318" y="234935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7648E17-5FB8-B2FB-521E-CE7E80592814}"/>
              </a:ext>
            </a:extLst>
          </p:cNvPr>
          <p:cNvCxnSpPr>
            <a:cxnSpLocks/>
          </p:cNvCxnSpPr>
          <p:nvPr/>
        </p:nvCxnSpPr>
        <p:spPr>
          <a:xfrm>
            <a:off x="6734462" y="41952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0DA613B-0C89-54BF-38C5-93646CBCB755}"/>
              </a:ext>
            </a:extLst>
          </p:cNvPr>
          <p:cNvCxnSpPr>
            <a:cxnSpLocks/>
          </p:cNvCxnSpPr>
          <p:nvPr/>
        </p:nvCxnSpPr>
        <p:spPr>
          <a:xfrm>
            <a:off x="7104332" y="39041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A74E505-64A1-DDB2-31D9-0B061B17E0F1}"/>
              </a:ext>
            </a:extLst>
          </p:cNvPr>
          <p:cNvCxnSpPr>
            <a:cxnSpLocks/>
          </p:cNvCxnSpPr>
          <p:nvPr/>
        </p:nvCxnSpPr>
        <p:spPr>
          <a:xfrm>
            <a:off x="7474202" y="358396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552EEB-8D2A-89B0-7182-3F60D426C214}"/>
              </a:ext>
            </a:extLst>
          </p:cNvPr>
          <p:cNvCxnSpPr>
            <a:cxnSpLocks/>
          </p:cNvCxnSpPr>
          <p:nvPr/>
        </p:nvCxnSpPr>
        <p:spPr>
          <a:xfrm>
            <a:off x="7474202" y="32722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4926B9-7F77-7BB7-A454-EB6EFD44B456}"/>
              </a:ext>
            </a:extLst>
          </p:cNvPr>
          <p:cNvCxnSpPr>
            <a:cxnSpLocks/>
          </p:cNvCxnSpPr>
          <p:nvPr/>
        </p:nvCxnSpPr>
        <p:spPr>
          <a:xfrm>
            <a:off x="6724188" y="265587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CB9C282-577E-6838-9CF4-91A7A46D07A0}"/>
              </a:ext>
            </a:extLst>
          </p:cNvPr>
          <p:cNvCxnSpPr>
            <a:cxnSpLocks/>
          </p:cNvCxnSpPr>
          <p:nvPr/>
        </p:nvCxnSpPr>
        <p:spPr>
          <a:xfrm>
            <a:off x="7104332" y="29658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315B021-F678-D37A-1283-6E8E2E3AF0E7}"/>
              </a:ext>
            </a:extLst>
          </p:cNvPr>
          <p:cNvCxnSpPr>
            <a:cxnSpLocks/>
          </p:cNvCxnSpPr>
          <p:nvPr/>
        </p:nvCxnSpPr>
        <p:spPr>
          <a:xfrm rot="5400000">
            <a:off x="7654000" y="3428999"/>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66B2BAB-B9A4-AB71-0DB7-52C32C5F831A}"/>
              </a:ext>
            </a:extLst>
          </p:cNvPr>
          <p:cNvCxnSpPr>
            <a:cxnSpLocks/>
          </p:cNvCxnSpPr>
          <p:nvPr/>
        </p:nvCxnSpPr>
        <p:spPr>
          <a:xfrm rot="5400000">
            <a:off x="7294404" y="3755205"/>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EAA0BA7-97E1-B91B-C925-1F4777921649}"/>
              </a:ext>
            </a:extLst>
          </p:cNvPr>
          <p:cNvCxnSpPr>
            <a:cxnSpLocks/>
          </p:cNvCxnSpPr>
          <p:nvPr/>
        </p:nvCxnSpPr>
        <p:spPr>
          <a:xfrm rot="5400000">
            <a:off x="7284130" y="311638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AFF7A60-9BDD-4D69-BB85-CC6FE267EDF0}"/>
              </a:ext>
            </a:extLst>
          </p:cNvPr>
          <p:cNvCxnSpPr>
            <a:cxnSpLocks/>
          </p:cNvCxnSpPr>
          <p:nvPr/>
        </p:nvCxnSpPr>
        <p:spPr>
          <a:xfrm rot="5400000">
            <a:off x="6924534" y="282516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BF62DF-71C9-5072-E90E-B5013F66CAFF}"/>
              </a:ext>
            </a:extLst>
          </p:cNvPr>
          <p:cNvCxnSpPr>
            <a:cxnSpLocks/>
          </p:cNvCxnSpPr>
          <p:nvPr/>
        </p:nvCxnSpPr>
        <p:spPr>
          <a:xfrm rot="5400000">
            <a:off x="6534116" y="249662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62A1178-66A3-41CF-89B6-1FFC8D612971}"/>
              </a:ext>
            </a:extLst>
          </p:cNvPr>
          <p:cNvCxnSpPr>
            <a:cxnSpLocks/>
          </p:cNvCxnSpPr>
          <p:nvPr/>
        </p:nvCxnSpPr>
        <p:spPr>
          <a:xfrm rot="5400000">
            <a:off x="6165959" y="250689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FA3B8C8-3018-9CF0-A1D3-71D4D6117348}"/>
              </a:ext>
            </a:extLst>
          </p:cNvPr>
          <p:cNvCxnSpPr>
            <a:cxnSpLocks/>
          </p:cNvCxnSpPr>
          <p:nvPr/>
        </p:nvCxnSpPr>
        <p:spPr>
          <a:xfrm rot="5400000">
            <a:off x="5809159" y="2814893"/>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A631A93-224A-217C-4AFF-FD385749DCF8}"/>
              </a:ext>
            </a:extLst>
          </p:cNvPr>
          <p:cNvCxnSpPr>
            <a:cxnSpLocks/>
          </p:cNvCxnSpPr>
          <p:nvPr/>
        </p:nvCxnSpPr>
        <p:spPr>
          <a:xfrm rot="5400000">
            <a:off x="5450441" y="31233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DB8239D-33BA-6B32-B3F7-AE71563EFA95}"/>
              </a:ext>
            </a:extLst>
          </p:cNvPr>
          <p:cNvCxnSpPr>
            <a:cxnSpLocks/>
          </p:cNvCxnSpPr>
          <p:nvPr/>
        </p:nvCxnSpPr>
        <p:spPr>
          <a:xfrm rot="5400000">
            <a:off x="5089141" y="3419580"/>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305271D-7117-17BE-2851-D2D2FB928299}"/>
              </a:ext>
            </a:extLst>
          </p:cNvPr>
          <p:cNvCxnSpPr>
            <a:cxnSpLocks/>
          </p:cNvCxnSpPr>
          <p:nvPr/>
        </p:nvCxnSpPr>
        <p:spPr>
          <a:xfrm rot="5400000">
            <a:off x="5450441" y="3744931"/>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588634A-801A-5844-526D-46A47971562D}"/>
              </a:ext>
            </a:extLst>
          </p:cNvPr>
          <p:cNvCxnSpPr>
            <a:cxnSpLocks/>
          </p:cNvCxnSpPr>
          <p:nvPr/>
        </p:nvCxnSpPr>
        <p:spPr>
          <a:xfrm rot="5400000">
            <a:off x="5809159" y="4051444"/>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B81B040-F01E-11E2-DF77-7E8FA4AF3958}"/>
              </a:ext>
            </a:extLst>
          </p:cNvPr>
          <p:cNvCxnSpPr>
            <a:cxnSpLocks/>
          </p:cNvCxnSpPr>
          <p:nvPr/>
        </p:nvCxnSpPr>
        <p:spPr>
          <a:xfrm rot="5400000">
            <a:off x="6163370"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3473E1-93D1-3BA1-6690-15B53730A7DC}"/>
              </a:ext>
            </a:extLst>
          </p:cNvPr>
          <p:cNvCxnSpPr>
            <a:cxnSpLocks/>
          </p:cNvCxnSpPr>
          <p:nvPr/>
        </p:nvCxnSpPr>
        <p:spPr>
          <a:xfrm rot="5400000">
            <a:off x="6534116" y="4363092"/>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0D87616-244D-C114-F499-9BDD1D6F7A56}"/>
              </a:ext>
            </a:extLst>
          </p:cNvPr>
          <p:cNvCxnSpPr>
            <a:cxnSpLocks/>
          </p:cNvCxnSpPr>
          <p:nvPr/>
        </p:nvCxnSpPr>
        <p:spPr>
          <a:xfrm rot="5400000">
            <a:off x="6917437" y="4046307"/>
            <a:ext cx="3801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249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endParaRPr lang="en-US" dirty="0"/>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6129298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pPr lvl="1"/>
                <a:endParaRPr lang="en-US" dirty="0"/>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38172331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2308324"/>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i="1">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i="1">
                        <a:latin typeface="Cambria Math" panose="02040503050406030204" pitchFamily="18" charset="0"/>
                      </a:rPr>
                      <m:t>𝑠</m:t>
                    </m:r>
                  </m:oMath>
                </a14:m>
                <a:r>
                  <a:rPr lang="en-US" dirty="0"/>
                  <a:t>).  </a:t>
                </a:r>
              </a:p>
            </p:txBody>
          </p:sp>
        </mc:Choice>
        <mc:Fallback>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2308324"/>
              </a:xfrm>
              <a:prstGeom prst="rect">
                <a:avLst/>
              </a:prstGeom>
              <a:blipFill>
                <a:blip r:embed="rId3"/>
                <a:stretch>
                  <a:fillRect l="-1465" t="-1093" r="-2564" b="-32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2798889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93A07-427C-7E38-8D65-0D6210E242E9}"/>
              </a:ext>
            </a:extLst>
          </p:cNvPr>
          <p:cNvSpPr>
            <a:spLocks noGrp="1"/>
          </p:cNvSpPr>
          <p:nvPr>
            <p:ph type="title"/>
          </p:nvPr>
        </p:nvSpPr>
        <p:spPr/>
        <p:txBody>
          <a:bodyPr/>
          <a:lstStyle/>
          <a:p>
            <a:r>
              <a:rPr lang="en-US" dirty="0"/>
              <a:t>Simplifying Assumptions</a:t>
            </a:r>
            <a:br>
              <a:rPr lang="en-US" dirty="0"/>
            </a:b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A8D9CB6-975B-1AC6-CE0A-5F22D152387A}"/>
                  </a:ext>
                </a:extLst>
              </p:cNvPr>
              <p:cNvSpPr>
                <a:spLocks noGrp="1"/>
              </p:cNvSpPr>
              <p:nvPr>
                <p:ph idx="1"/>
              </p:nvPr>
            </p:nvSpPr>
            <p:spPr/>
            <p:txBody>
              <a:bodyPr/>
              <a:lstStyle/>
              <a:p>
                <a:r>
                  <a:rPr lang="en-US" dirty="0"/>
                  <a:t>Thus, our two simplifying assumptions are that,</a:t>
                </a:r>
              </a:p>
              <a:p>
                <a:pPr lvl="1"/>
                <a:r>
                  <a:rPr lang="en-US" dirty="0"/>
                  <a:t>Any observed trajectory is generated for a state space </a:t>
                </a:r>
                <a14:m>
                  <m:oMath xmlns:m="http://schemas.openxmlformats.org/officeDocument/2006/math">
                    <m:r>
                      <a:rPr lang="en-US" b="0" i="1" smtClean="0">
                        <a:latin typeface="Cambria Math" panose="02040503050406030204" pitchFamily="18" charset="0"/>
                      </a:rPr>
                      <m:t>𝑘</m:t>
                    </m:r>
                  </m:oMath>
                </a14:m>
                <a:r>
                  <a:rPr lang="en-US" dirty="0"/>
                  <a:t> from a plan that exactly spans the delay between belief updates (i.e., an observed trajectory is generated from a planned trajectory of the same size).</a:t>
                </a:r>
              </a:p>
              <a:p>
                <a:pPr lvl="1"/>
                <a:r>
                  <a:rPr lang="en-US" dirty="0"/>
                  <a:t>Each </a:t>
                </a:r>
                <a14:m>
                  <m:oMath xmlns:m="http://schemas.openxmlformats.org/officeDocument/2006/math">
                    <m:r>
                      <a:rPr lang="en-US" b="0" i="1" smtClean="0">
                        <a:latin typeface="Cambria Math" panose="02040503050406030204" pitchFamily="18" charset="0"/>
                      </a:rPr>
                      <m:t>𝑘</m:t>
                    </m:r>
                  </m:oMath>
                </a14:m>
                <a:r>
                  <a:rPr lang="en-US" dirty="0"/>
                  <a:t> is the minimum size such that it can accommodate all potential trajectories of the same size as the corresponding observed trajectory.</a:t>
                </a:r>
              </a:p>
              <a:p>
                <a:r>
                  <a:rPr lang="en-US" dirty="0"/>
                  <a:t>Therefore, the size and plan length for </a:t>
                </a:r>
                <a14:m>
                  <m:oMath xmlns:m="http://schemas.openxmlformats.org/officeDocument/2006/math">
                    <m:r>
                      <a:rPr lang="en-US" b="0" i="1" smtClean="0">
                        <a:latin typeface="Cambria Math" panose="02040503050406030204" pitchFamily="18" charset="0"/>
                      </a:rPr>
                      <m:t>𝑘</m:t>
                    </m:r>
                  </m:oMath>
                </a14:m>
                <a:r>
                  <a:rPr lang="en-US" dirty="0"/>
                  <a:t> corresponds precisely to the length of the delay between belief updates.  </a:t>
                </a:r>
              </a:p>
              <a:p>
                <a:pPr marL="457200" lvl="1" indent="0">
                  <a:buNone/>
                </a:pPr>
                <a:endParaRPr lang="en-US" dirty="0"/>
              </a:p>
            </p:txBody>
          </p:sp>
        </mc:Choice>
        <mc:Fallback>
          <p:sp>
            <p:nvSpPr>
              <p:cNvPr id="3" name="Content Placeholder 2">
                <a:extLst>
                  <a:ext uri="{FF2B5EF4-FFF2-40B4-BE49-F238E27FC236}">
                    <a16:creationId xmlns:a16="http://schemas.microsoft.com/office/drawing/2014/main" id="{6A8D9CB6-975B-1AC6-CE0A-5F22D152387A}"/>
                  </a:ext>
                </a:extLst>
              </p:cNvPr>
              <p:cNvSpPr>
                <a:spLocks noGrp="1" noRot="1" noChangeAspect="1" noMove="1" noResize="1" noEditPoints="1" noAdjustHandles="1" noChangeArrowheads="1" noChangeShapeType="1" noTextEdit="1"/>
              </p:cNvSpPr>
              <p:nvPr>
                <p:ph idx="1"/>
              </p:nvPr>
            </p:nvSpPr>
            <p:spPr>
              <a:blipFill>
                <a:blip r:embed="rId2"/>
                <a:stretch>
                  <a:fillRect l="-1086" t="-2326" r="-724"/>
                </a:stretch>
              </a:blipFill>
            </p:spPr>
            <p:txBody>
              <a:bodyPr/>
              <a:lstStyle/>
              <a:p>
                <a:r>
                  <a:rPr lang="en-US">
                    <a:noFill/>
                  </a:rPr>
                  <a:t> </a:t>
                </a:r>
              </a:p>
            </p:txBody>
          </p:sp>
        </mc:Fallback>
      </mc:AlternateContent>
    </p:spTree>
    <p:extLst>
      <p:ext uri="{BB962C8B-B14F-4D97-AF65-F5344CB8AC3E}">
        <p14:creationId xmlns:p14="http://schemas.microsoft.com/office/powerpoint/2010/main" val="6662239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1690688"/>
            <a:ext cx="7826140" cy="2746329"/>
          </a:xfrm>
          <a:prstGeom prst="rect">
            <a:avLst/>
          </a:prstGeom>
        </p:spPr>
      </p:pic>
    </p:spTree>
    <p:extLst>
      <p:ext uri="{BB962C8B-B14F-4D97-AF65-F5344CB8AC3E}">
        <p14:creationId xmlns:p14="http://schemas.microsoft.com/office/powerpoint/2010/main" val="10309854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58DC-798D-C44F-7AA5-C163A7AABC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DEF4C3-9B92-D239-9965-A45FB4256ECB}"/>
              </a:ext>
            </a:extLst>
          </p:cNvPr>
          <p:cNvSpPr>
            <a:spLocks noGrp="1"/>
          </p:cNvSpPr>
          <p:nvPr>
            <p:ph type="title"/>
          </p:nvPr>
        </p:nvSpPr>
        <p:spPr/>
        <p:txBody>
          <a:bodyPr/>
          <a:lstStyle/>
          <a:p>
            <a:r>
              <a:rPr lang="en-US" dirty="0"/>
              <a:t>Inverse Optimal Control for LMDPs with Delayed Observations </a:t>
            </a:r>
          </a:p>
        </p:txBody>
      </p:sp>
      <p:pic>
        <p:nvPicPr>
          <p:cNvPr id="5" name="Picture 4">
            <a:extLst>
              <a:ext uri="{FF2B5EF4-FFF2-40B4-BE49-F238E27FC236}">
                <a16:creationId xmlns:a16="http://schemas.microsoft.com/office/drawing/2014/main" id="{6C7DEA45-7AE3-8999-58DD-AD90A159B649}"/>
              </a:ext>
            </a:extLst>
          </p:cNvPr>
          <p:cNvPicPr>
            <a:picLocks noChangeAspect="1"/>
          </p:cNvPicPr>
          <p:nvPr/>
        </p:nvPicPr>
        <p:blipFill>
          <a:blip r:embed="rId2"/>
          <a:srcRect/>
          <a:stretch/>
        </p:blipFill>
        <p:spPr>
          <a:xfrm>
            <a:off x="2182930" y="1690688"/>
            <a:ext cx="7826140" cy="2746329"/>
          </a:xfrm>
          <a:prstGeom prst="rect">
            <a:avLst/>
          </a:prstGeom>
        </p:spPr>
      </p:pic>
      <p:sp>
        <p:nvSpPr>
          <p:cNvPr id="4" name="Content Placeholder 2">
            <a:extLst>
              <a:ext uri="{FF2B5EF4-FFF2-40B4-BE49-F238E27FC236}">
                <a16:creationId xmlns:a16="http://schemas.microsoft.com/office/drawing/2014/main" id="{D8AF5E74-A64A-882E-8619-724F2E1AF0C1}"/>
              </a:ext>
            </a:extLst>
          </p:cNvPr>
          <p:cNvSpPr>
            <a:spLocks noGrp="1"/>
          </p:cNvSpPr>
          <p:nvPr>
            <p:ph idx="1"/>
          </p:nvPr>
        </p:nvSpPr>
        <p:spPr>
          <a:xfrm>
            <a:off x="838200" y="4561725"/>
            <a:ext cx="10515600" cy="1615237"/>
          </a:xfrm>
        </p:spPr>
        <p:txBody>
          <a:bodyPr/>
          <a:lstStyle/>
          <a:p>
            <a:r>
              <a:rPr lang="en-US" dirty="0"/>
              <a:t>Training over multiple runs can be handled by adding another exterior summation and normalizing constant over the number of runs. </a:t>
            </a:r>
          </a:p>
        </p:txBody>
      </p:sp>
    </p:spTree>
    <p:extLst>
      <p:ext uri="{BB962C8B-B14F-4D97-AF65-F5344CB8AC3E}">
        <p14:creationId xmlns:p14="http://schemas.microsoft.com/office/powerpoint/2010/main" val="34072104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 </a:t>
            </a:r>
          </a:p>
        </p:txBody>
      </p:sp>
    </p:spTree>
    <p:extLst>
      <p:ext uri="{BB962C8B-B14F-4D97-AF65-F5344CB8AC3E}">
        <p14:creationId xmlns:p14="http://schemas.microsoft.com/office/powerpoint/2010/main" val="13947964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F0CF3-FC67-46AD-3EA9-0DE9F8CB211E}"/>
              </a:ext>
            </a:extLst>
          </p:cNvPr>
          <p:cNvSpPr>
            <a:spLocks noGrp="1"/>
          </p:cNvSpPr>
          <p:nvPr>
            <p:ph type="title"/>
          </p:nvPr>
        </p:nvSpPr>
        <p:spPr/>
        <p:txBody>
          <a:bodyPr/>
          <a:lstStyle/>
          <a:p>
            <a:r>
              <a:rPr lang="en-US" dirty="0"/>
              <a:t>Unknown Length of the Delay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3FED38-0E3D-8826-B179-694F5C7AF8F7}"/>
                  </a:ext>
                </a:extLst>
              </p:cNvPr>
              <p:cNvSpPr>
                <a:spLocks noGrp="1"/>
              </p:cNvSpPr>
              <p:nvPr>
                <p:ph idx="1"/>
              </p:nvPr>
            </p:nvSpPr>
            <p:spPr/>
            <p:txBody>
              <a:bodyPr/>
              <a:lstStyle/>
              <a:p>
                <a:r>
                  <a:rPr lang="en-US" dirty="0"/>
                  <a:t>In many scenarios, especially when observing human controllers, the actual length of the delay is unknown.</a:t>
                </a:r>
              </a:p>
              <a:p>
                <a:r>
                  <a:rPr lang="en-US" dirty="0"/>
                  <a:t>By formulating this uncertainty about the delay as a multiple changepoint problem, we can infer the most likely partitioning of a run </a:t>
                </a:r>
                <a14:m>
                  <m:oMath xmlns:m="http://schemas.openxmlformats.org/officeDocument/2006/math">
                    <m:r>
                      <a:rPr lang="en-US" b="0" i="1" smtClean="0">
                        <a:latin typeface="Cambria Math" panose="02040503050406030204" pitchFamily="18" charset="0"/>
                      </a:rPr>
                      <m:t>𝑟</m:t>
                    </m:r>
                  </m:oMath>
                </a14:m>
                <a:r>
                  <a:rPr lang="en-US" dirty="0"/>
                  <a:t>. </a:t>
                </a:r>
              </a:p>
            </p:txBody>
          </p:sp>
        </mc:Choice>
        <mc:Fallback>
          <p:sp>
            <p:nvSpPr>
              <p:cNvPr id="3" name="Content Placeholder 2">
                <a:extLst>
                  <a:ext uri="{FF2B5EF4-FFF2-40B4-BE49-F238E27FC236}">
                    <a16:creationId xmlns:a16="http://schemas.microsoft.com/office/drawing/2014/main" id="{793FED38-0E3D-8826-B179-694F5C7AF8F7}"/>
                  </a:ext>
                </a:extLst>
              </p:cNvPr>
              <p:cNvSpPr>
                <a:spLocks noGrp="1" noRot="1" noChangeAspect="1" noMove="1" noResize="1" noEditPoints="1" noAdjustHandles="1" noChangeArrowheads="1" noChangeShapeType="1" noTextEdit="1"/>
              </p:cNvSpPr>
              <p:nvPr>
                <p:ph idx="1"/>
              </p:nvPr>
            </p:nvSpPr>
            <p:spPr>
              <a:blipFill>
                <a:blip r:embed="rId2"/>
                <a:stretch>
                  <a:fillRect l="-1086" t="-2326" r="-121"/>
                </a:stretch>
              </a:blipFill>
            </p:spPr>
            <p:txBody>
              <a:bodyPr/>
              <a:lstStyle/>
              <a:p>
                <a:r>
                  <a:rPr lang="en-US">
                    <a:noFill/>
                  </a:rPr>
                  <a:t> </a:t>
                </a:r>
              </a:p>
            </p:txBody>
          </p:sp>
        </mc:Fallback>
      </mc:AlternateContent>
    </p:spTree>
    <p:extLst>
      <p:ext uri="{BB962C8B-B14F-4D97-AF65-F5344CB8AC3E}">
        <p14:creationId xmlns:p14="http://schemas.microsoft.com/office/powerpoint/2010/main" val="24797889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i="1">
                        <a:latin typeface="Cambria Math" panose="02040503050406030204" pitchFamily="18" charset="0"/>
                      </a:rPr>
                      <m:t>𝑘</m:t>
                    </m:r>
                    <m:r>
                      <a:rPr lang="en-US" i="1">
                        <a:latin typeface="Cambria Math" panose="02040503050406030204" pitchFamily="18" charset="0"/>
                      </a:rPr>
                      <m:t>=1,…,</m:t>
                    </m:r>
                    <m:r>
                      <a:rPr lang="en-US" i="1">
                        <a:latin typeface="Cambria Math" panose="02040503050406030204" pitchFamily="18" charset="0"/>
                      </a:rPr>
                      <m:t>𝐾</m:t>
                    </m:r>
                  </m:oMath>
                </a14:m>
                <a:r>
                  <a:rPr lang="en-US" dirty="0"/>
                  <a:t> localized state spaces.  </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4537870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16988264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First, we assume that we can map a run </a:t>
                </a:r>
                <a14:m>
                  <m:oMath xmlns:m="http://schemas.openxmlformats.org/officeDocument/2006/math">
                    <m:r>
                      <a:rPr lang="en-US" i="1">
                        <a:latin typeface="Cambria Math" panose="02040503050406030204" pitchFamily="18" charset="0"/>
                      </a:rPr>
                      <m:t>𝑟</m:t>
                    </m:r>
                  </m:oMath>
                </a14:m>
                <a:r>
                  <a:rPr lang="en-US" dirty="0"/>
                  <a:t> to a global state space to get a global trajectory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b>
                        <m:r>
                          <a:rPr lang="en-US" i="1">
                            <a:latin typeface="Cambria Math" panose="02040503050406030204" pitchFamily="18" charset="0"/>
                          </a:rPr>
                          <m:t>𝑛</m:t>
                        </m:r>
                        <m:r>
                          <a:rPr lang="en-US" i="1">
                            <a:latin typeface="Cambria Math" panose="02040503050406030204" pitchFamily="18" charset="0"/>
                          </a:rPr>
                          <m:t>=1,…,</m:t>
                        </m:r>
                        <m:r>
                          <a:rPr lang="en-US" i="1">
                            <a:latin typeface="Cambria Math" panose="02040503050406030204" pitchFamily="18" charset="0"/>
                          </a:rPr>
                          <m:t>𝑁</m:t>
                        </m:r>
                      </m:sub>
                    </m:sSub>
                  </m:oMath>
                </a14:m>
                <a:r>
                  <a:rPr lang="en-US" dirty="0"/>
                  <a:t> such that this global trajectory that can be partitioned into sub-trajectories corresponding to </a:t>
                </a:r>
                <a14:m>
                  <m:oMath xmlns:m="http://schemas.openxmlformats.org/officeDocument/2006/math">
                    <m:r>
                      <a:rPr lang="en-US" b="0" i="1" smtClean="0">
                        <a:latin typeface="Cambria Math" panose="02040503050406030204" pitchFamily="18" charset="0"/>
                      </a:rPr>
                      <m:t>𝑘</m:t>
                    </m:r>
                    <m:r>
                      <a:rPr lang="en-US" b="0" i="1" smtClean="0">
                        <a:latin typeface="Cambria Math" panose="02040503050406030204" pitchFamily="18" charset="0"/>
                      </a:rPr>
                      <m:t>=1,…,</m:t>
                    </m:r>
                    <m:r>
                      <a:rPr lang="en-US" b="0" i="1" smtClean="0">
                        <a:latin typeface="Cambria Math" panose="02040503050406030204" pitchFamily="18" charset="0"/>
                      </a:rPr>
                      <m:t>𝐾</m:t>
                    </m:r>
                  </m:oMath>
                </a14:m>
                <a:r>
                  <a:rPr lang="en-US" dirty="0"/>
                  <a:t> localized state spaces.  </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𝑛</m:t>
                    </m:r>
                  </m:oMath>
                </a14:m>
                <a:r>
                  <a:rPr lang="en-US" dirty="0"/>
                  <a:t>, such that </a:t>
                </a:r>
                <a14:m>
                  <m:oMath xmlns:m="http://schemas.openxmlformats.org/officeDocument/2006/math">
                    <m:r>
                      <a:rPr lang="en-US" b="0" i="1" smtClean="0">
                        <a:latin typeface="Cambria Math" panose="02040503050406030204" pitchFamily="18" charset="0"/>
                      </a:rPr>
                      <m:t>𝑛</m:t>
                    </m:r>
                  </m:oMath>
                </a14:m>
                <a:r>
                  <a:rPr lang="en-US" dirty="0"/>
                  <a:t> indexes the end transition generated from the state space </a:t>
                </a:r>
                <a14:m>
                  <m:oMath xmlns:m="http://schemas.openxmlformats.org/officeDocument/2006/math">
                    <m:r>
                      <a:rPr lang="en-US" b="0" i="1" smtClean="0">
                        <a:latin typeface="Cambria Math" panose="02040503050406030204" pitchFamily="18" charset="0"/>
                      </a:rPr>
                      <m:t>𝑘</m:t>
                    </m:r>
                  </m:oMath>
                </a14:m>
                <a:r>
                  <a:rPr lang="en-US" dirty="0"/>
                  <a:t>, then for a run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2</m:t>
                        </m:r>
                      </m:sub>
                    </m:sSub>
                    <m:r>
                      <a:rPr lang="en-US" b="0" i="1" dirty="0" smtClean="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r>
                          <a:rPr lang="en-US" b="0" i="1" smtClean="0">
                            <a:latin typeface="Cambria Math" panose="02040503050406030204" pitchFamily="18" charset="0"/>
                          </a:rPr>
                          <m:t>−1</m:t>
                        </m:r>
                      </m:sub>
                    </m:sSub>
                    <m:r>
                      <a:rPr lang="en-US" b="0" i="1" dirty="0" smtClean="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𝐾</m:t>
                        </m:r>
                      </m:sub>
                    </m:sSub>
                  </m:oMath>
                </a14:m>
                <a:r>
                  <a:rPr lang="en-US" dirty="0"/>
                  <a:t>.</a:t>
                </a:r>
              </a:p>
              <a:p>
                <a:r>
                  <a:rPr lang="en-US" dirty="0"/>
                  <a:t>Recall that there is also an environmental data vector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𝑘</m:t>
                        </m:r>
                      </m:sub>
                    </m:sSub>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oMath>
                </a14:m>
                <a:r>
                  <a:rPr lang="en-US" dirty="0"/>
                  <a:t> that corresponds to each state space </a:t>
                </a:r>
                <a14:m>
                  <m:oMath xmlns:m="http://schemas.openxmlformats.org/officeDocument/2006/math">
                    <m:r>
                      <a:rPr lang="en-US" b="0" i="1" smtClean="0">
                        <a:latin typeface="Cambria Math" panose="02040503050406030204" pitchFamily="18" charset="0"/>
                      </a:rPr>
                      <m:t>𝑘</m:t>
                    </m:r>
                  </m:oMath>
                </a14:m>
                <a:r>
                  <a:rPr lang="en-US" dirty="0"/>
                  <a:t> as well. </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1448"/>
                </a:stretch>
              </a:blipFill>
            </p:spPr>
            <p:txBody>
              <a:bodyPr/>
              <a:lstStyle/>
              <a:p>
                <a:r>
                  <a:rPr lang="en-US">
                    <a:noFill/>
                  </a:rPr>
                  <a:t> </a:t>
                </a:r>
              </a:p>
            </p:txBody>
          </p:sp>
        </mc:Fallback>
      </mc:AlternateContent>
    </p:spTree>
    <p:extLst>
      <p:ext uri="{BB962C8B-B14F-4D97-AF65-F5344CB8AC3E}">
        <p14:creationId xmlns:p14="http://schemas.microsoft.com/office/powerpoint/2010/main" val="35987292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383642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1629831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515A2-7D38-B2FE-5307-E0995B93076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D5841E0-6CE0-0980-81FC-11AC93BB55F9}"/>
              </a:ext>
            </a:extLst>
          </p:cNvPr>
          <p:cNvPicPr>
            <a:picLocks noChangeAspect="1"/>
          </p:cNvPicPr>
          <p:nvPr/>
        </p:nvPicPr>
        <p:blipFill rotWithShape="1">
          <a:blip r:embed="rId2"/>
          <a:srcRect l="26423" t="25771" r="26643" b="26104"/>
          <a:stretch/>
        </p:blipFill>
        <p:spPr>
          <a:xfrm>
            <a:off x="3569588" y="1233796"/>
            <a:ext cx="4693284" cy="4128603"/>
          </a:xfrm>
          <a:prstGeom prst="rect">
            <a:avLst/>
          </a:prstGeom>
        </p:spPr>
      </p:pic>
      <p:sp>
        <p:nvSpPr>
          <p:cNvPr id="6" name="Rectangle 5">
            <a:extLst>
              <a:ext uri="{FF2B5EF4-FFF2-40B4-BE49-F238E27FC236}">
                <a16:creationId xmlns:a16="http://schemas.microsoft.com/office/drawing/2014/main" id="{0A30F6AC-F7FA-4444-74DF-CDCF3AD8ED77}"/>
              </a:ext>
            </a:extLst>
          </p:cNvPr>
          <p:cNvSpPr/>
          <p:nvPr/>
        </p:nvSpPr>
        <p:spPr>
          <a:xfrm>
            <a:off x="3530582" y="1233798"/>
            <a:ext cx="4732290" cy="412860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Oval 6">
            <a:extLst>
              <a:ext uri="{FF2B5EF4-FFF2-40B4-BE49-F238E27FC236}">
                <a16:creationId xmlns:a16="http://schemas.microsoft.com/office/drawing/2014/main" id="{5AFE4A84-3E51-2A4A-9FCE-A67AD25049A5}"/>
              </a:ext>
            </a:extLst>
          </p:cNvPr>
          <p:cNvSpPr/>
          <p:nvPr/>
        </p:nvSpPr>
        <p:spPr>
          <a:xfrm>
            <a:off x="3734822" y="5047212"/>
            <a:ext cx="217953" cy="210825"/>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368113-578F-18CB-49D1-2BFDC5C4FCD1}"/>
              </a:ext>
            </a:extLst>
          </p:cNvPr>
          <p:cNvSpPr/>
          <p:nvPr/>
        </p:nvSpPr>
        <p:spPr>
          <a:xfrm>
            <a:off x="5815242" y="3215346"/>
            <a:ext cx="217953" cy="2108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8D931C0-C3FE-B0DC-DCA4-F7983421C374}"/>
              </a:ext>
            </a:extLst>
          </p:cNvPr>
          <p:cNvSpPr txBox="1"/>
          <p:nvPr/>
        </p:nvSpPr>
        <p:spPr>
          <a:xfrm>
            <a:off x="5788501" y="5362399"/>
            <a:ext cx="301686" cy="369332"/>
          </a:xfrm>
          <a:prstGeom prst="rect">
            <a:avLst/>
          </a:prstGeom>
          <a:noFill/>
        </p:spPr>
        <p:txBody>
          <a:bodyPr wrap="square" rtlCol="0">
            <a:spAutoFit/>
          </a:bodyPr>
          <a:lstStyle/>
          <a:p>
            <a:r>
              <a:rPr lang="en-US" dirty="0"/>
              <a:t>0</a:t>
            </a:r>
          </a:p>
        </p:txBody>
      </p:sp>
      <p:sp>
        <p:nvSpPr>
          <p:cNvPr id="17" name="TextBox 16">
            <a:extLst>
              <a:ext uri="{FF2B5EF4-FFF2-40B4-BE49-F238E27FC236}">
                <a16:creationId xmlns:a16="http://schemas.microsoft.com/office/drawing/2014/main" id="{C73006BA-4CE1-D5F6-050C-04EA6ED23395}"/>
              </a:ext>
            </a:extLst>
          </p:cNvPr>
          <p:cNvSpPr txBox="1"/>
          <p:nvPr/>
        </p:nvSpPr>
        <p:spPr>
          <a:xfrm>
            <a:off x="3259876" y="3091548"/>
            <a:ext cx="301686"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51950853-92CA-A5BB-93B3-C833552BE21F}"/>
              </a:ext>
            </a:extLst>
          </p:cNvPr>
          <p:cNvSpPr txBox="1"/>
          <p:nvPr/>
        </p:nvSpPr>
        <p:spPr>
          <a:xfrm>
            <a:off x="6310990" y="5362398"/>
            <a:ext cx="301686" cy="369332"/>
          </a:xfrm>
          <a:prstGeom prst="rect">
            <a:avLst/>
          </a:prstGeom>
          <a:noFill/>
        </p:spPr>
        <p:txBody>
          <a:bodyPr wrap="none" rtlCol="0">
            <a:spAutoFit/>
          </a:bodyPr>
          <a:lstStyle/>
          <a:p>
            <a:r>
              <a:rPr lang="en-US" dirty="0"/>
              <a:t>1</a:t>
            </a:r>
          </a:p>
        </p:txBody>
      </p:sp>
      <p:sp>
        <p:nvSpPr>
          <p:cNvPr id="19" name="TextBox 18">
            <a:extLst>
              <a:ext uri="{FF2B5EF4-FFF2-40B4-BE49-F238E27FC236}">
                <a16:creationId xmlns:a16="http://schemas.microsoft.com/office/drawing/2014/main" id="{AFCAD6BF-64DF-2DC1-6A8B-03DF24441F92}"/>
              </a:ext>
            </a:extLst>
          </p:cNvPr>
          <p:cNvSpPr txBox="1"/>
          <p:nvPr/>
        </p:nvSpPr>
        <p:spPr>
          <a:xfrm>
            <a:off x="6857786" y="536239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4C3295DD-2661-7EAB-9592-B5022165FA33}"/>
              </a:ext>
            </a:extLst>
          </p:cNvPr>
          <p:cNvSpPr txBox="1"/>
          <p:nvPr/>
        </p:nvSpPr>
        <p:spPr>
          <a:xfrm>
            <a:off x="7404582" y="5376170"/>
            <a:ext cx="301686" cy="369332"/>
          </a:xfrm>
          <a:prstGeom prst="rect">
            <a:avLst/>
          </a:prstGeom>
          <a:noFill/>
        </p:spPr>
        <p:txBody>
          <a:bodyPr wrap="none" rtlCol="0">
            <a:spAutoFit/>
          </a:bodyPr>
          <a:lstStyle/>
          <a:p>
            <a:r>
              <a:rPr lang="en-US" dirty="0"/>
              <a:t>3</a:t>
            </a:r>
          </a:p>
        </p:txBody>
      </p:sp>
      <p:sp>
        <p:nvSpPr>
          <p:cNvPr id="21" name="TextBox 20">
            <a:extLst>
              <a:ext uri="{FF2B5EF4-FFF2-40B4-BE49-F238E27FC236}">
                <a16:creationId xmlns:a16="http://schemas.microsoft.com/office/drawing/2014/main" id="{04142843-36C1-44A3-99A4-79B17247BE6C}"/>
              </a:ext>
            </a:extLst>
          </p:cNvPr>
          <p:cNvSpPr txBox="1"/>
          <p:nvPr/>
        </p:nvSpPr>
        <p:spPr>
          <a:xfrm>
            <a:off x="7866336" y="5374121"/>
            <a:ext cx="301686" cy="369332"/>
          </a:xfrm>
          <a:prstGeom prst="rect">
            <a:avLst/>
          </a:prstGeom>
          <a:noFill/>
        </p:spPr>
        <p:txBody>
          <a:bodyPr wrap="none" rtlCol="0">
            <a:spAutoFit/>
          </a:bodyPr>
          <a:lstStyle/>
          <a:p>
            <a:r>
              <a:rPr lang="en-US" dirty="0"/>
              <a:t>4</a:t>
            </a:r>
          </a:p>
        </p:txBody>
      </p:sp>
      <p:sp>
        <p:nvSpPr>
          <p:cNvPr id="22" name="TextBox 21">
            <a:extLst>
              <a:ext uri="{FF2B5EF4-FFF2-40B4-BE49-F238E27FC236}">
                <a16:creationId xmlns:a16="http://schemas.microsoft.com/office/drawing/2014/main" id="{9947188C-53D7-F437-40BA-7AAE85A9D2CE}"/>
              </a:ext>
            </a:extLst>
          </p:cNvPr>
          <p:cNvSpPr txBox="1"/>
          <p:nvPr/>
        </p:nvSpPr>
        <p:spPr>
          <a:xfrm>
            <a:off x="3696743" y="5350676"/>
            <a:ext cx="372218" cy="369332"/>
          </a:xfrm>
          <a:prstGeom prst="rect">
            <a:avLst/>
          </a:prstGeom>
          <a:noFill/>
        </p:spPr>
        <p:txBody>
          <a:bodyPr wrap="none" rtlCol="0">
            <a:spAutoFit/>
          </a:bodyPr>
          <a:lstStyle/>
          <a:p>
            <a:r>
              <a:rPr lang="en-US" dirty="0"/>
              <a:t>-1</a:t>
            </a:r>
          </a:p>
        </p:txBody>
      </p:sp>
      <p:sp>
        <p:nvSpPr>
          <p:cNvPr id="23" name="TextBox 22">
            <a:extLst>
              <a:ext uri="{FF2B5EF4-FFF2-40B4-BE49-F238E27FC236}">
                <a16:creationId xmlns:a16="http://schemas.microsoft.com/office/drawing/2014/main" id="{833913CA-5732-DFA5-FF35-161F89CF51D2}"/>
              </a:ext>
            </a:extLst>
          </p:cNvPr>
          <p:cNvSpPr txBox="1"/>
          <p:nvPr/>
        </p:nvSpPr>
        <p:spPr>
          <a:xfrm>
            <a:off x="4243539" y="5350676"/>
            <a:ext cx="372218" cy="369332"/>
          </a:xfrm>
          <a:prstGeom prst="rect">
            <a:avLst/>
          </a:prstGeom>
          <a:noFill/>
        </p:spPr>
        <p:txBody>
          <a:bodyPr wrap="none" rtlCol="0">
            <a:spAutoFit/>
          </a:bodyPr>
          <a:lstStyle/>
          <a:p>
            <a:r>
              <a:rPr lang="en-US" dirty="0"/>
              <a:t>-2</a:t>
            </a:r>
          </a:p>
        </p:txBody>
      </p:sp>
      <p:sp>
        <p:nvSpPr>
          <p:cNvPr id="24" name="TextBox 23">
            <a:extLst>
              <a:ext uri="{FF2B5EF4-FFF2-40B4-BE49-F238E27FC236}">
                <a16:creationId xmlns:a16="http://schemas.microsoft.com/office/drawing/2014/main" id="{3B7FA2CC-DFF2-BF68-8B15-4F063D87FA8F}"/>
              </a:ext>
            </a:extLst>
          </p:cNvPr>
          <p:cNvSpPr txBox="1"/>
          <p:nvPr/>
        </p:nvSpPr>
        <p:spPr>
          <a:xfrm>
            <a:off x="4790335" y="5364448"/>
            <a:ext cx="372218" cy="369332"/>
          </a:xfrm>
          <a:prstGeom prst="rect">
            <a:avLst/>
          </a:prstGeom>
          <a:noFill/>
        </p:spPr>
        <p:txBody>
          <a:bodyPr wrap="none" rtlCol="0">
            <a:spAutoFit/>
          </a:bodyPr>
          <a:lstStyle/>
          <a:p>
            <a:r>
              <a:rPr lang="en-US" dirty="0"/>
              <a:t>-3</a:t>
            </a:r>
          </a:p>
        </p:txBody>
      </p:sp>
      <p:sp>
        <p:nvSpPr>
          <p:cNvPr id="25" name="TextBox 24">
            <a:extLst>
              <a:ext uri="{FF2B5EF4-FFF2-40B4-BE49-F238E27FC236}">
                <a16:creationId xmlns:a16="http://schemas.microsoft.com/office/drawing/2014/main" id="{2B077D45-2A75-E403-F456-4E547450541C}"/>
              </a:ext>
            </a:extLst>
          </p:cNvPr>
          <p:cNvSpPr txBox="1"/>
          <p:nvPr/>
        </p:nvSpPr>
        <p:spPr>
          <a:xfrm>
            <a:off x="5252089" y="5362399"/>
            <a:ext cx="372218" cy="369332"/>
          </a:xfrm>
          <a:prstGeom prst="rect">
            <a:avLst/>
          </a:prstGeom>
          <a:noFill/>
        </p:spPr>
        <p:txBody>
          <a:bodyPr wrap="none" rtlCol="0">
            <a:spAutoFit/>
          </a:bodyPr>
          <a:lstStyle/>
          <a:p>
            <a:r>
              <a:rPr lang="en-US" dirty="0"/>
              <a:t>-4</a:t>
            </a:r>
          </a:p>
        </p:txBody>
      </p:sp>
      <p:sp>
        <p:nvSpPr>
          <p:cNvPr id="27" name="TextBox 26">
            <a:extLst>
              <a:ext uri="{FF2B5EF4-FFF2-40B4-BE49-F238E27FC236}">
                <a16:creationId xmlns:a16="http://schemas.microsoft.com/office/drawing/2014/main" id="{21B763BD-8099-35B3-5376-EB6531925F26}"/>
              </a:ext>
            </a:extLst>
          </p:cNvPr>
          <p:cNvSpPr txBox="1"/>
          <p:nvPr/>
        </p:nvSpPr>
        <p:spPr>
          <a:xfrm>
            <a:off x="3254314" y="2642348"/>
            <a:ext cx="301686" cy="369332"/>
          </a:xfrm>
          <a:prstGeom prst="rect">
            <a:avLst/>
          </a:prstGeom>
          <a:noFill/>
        </p:spPr>
        <p:txBody>
          <a:bodyPr wrap="none" rtlCol="0">
            <a:spAutoFit/>
          </a:bodyPr>
          <a:lstStyle/>
          <a:p>
            <a:r>
              <a:rPr lang="en-US" dirty="0"/>
              <a:t>1</a:t>
            </a:r>
          </a:p>
        </p:txBody>
      </p:sp>
      <p:sp>
        <p:nvSpPr>
          <p:cNvPr id="28" name="TextBox 27">
            <a:extLst>
              <a:ext uri="{FF2B5EF4-FFF2-40B4-BE49-F238E27FC236}">
                <a16:creationId xmlns:a16="http://schemas.microsoft.com/office/drawing/2014/main" id="{93DFEFC9-5277-4898-368E-6BA9AE9A165C}"/>
              </a:ext>
            </a:extLst>
          </p:cNvPr>
          <p:cNvSpPr txBox="1"/>
          <p:nvPr/>
        </p:nvSpPr>
        <p:spPr>
          <a:xfrm>
            <a:off x="3244562" y="2193149"/>
            <a:ext cx="301686" cy="369332"/>
          </a:xfrm>
          <a:prstGeom prst="rect">
            <a:avLst/>
          </a:prstGeom>
          <a:noFill/>
        </p:spPr>
        <p:txBody>
          <a:bodyPr wrap="none" rtlCol="0">
            <a:spAutoFit/>
          </a:bodyPr>
          <a:lstStyle/>
          <a:p>
            <a:r>
              <a:rPr lang="en-US" dirty="0"/>
              <a:t>2</a:t>
            </a:r>
          </a:p>
        </p:txBody>
      </p:sp>
      <p:sp>
        <p:nvSpPr>
          <p:cNvPr id="29" name="TextBox 28">
            <a:extLst>
              <a:ext uri="{FF2B5EF4-FFF2-40B4-BE49-F238E27FC236}">
                <a16:creationId xmlns:a16="http://schemas.microsoft.com/office/drawing/2014/main" id="{4996F19F-2671-B624-FBBE-240EE578402E}"/>
              </a:ext>
            </a:extLst>
          </p:cNvPr>
          <p:cNvSpPr txBox="1"/>
          <p:nvPr/>
        </p:nvSpPr>
        <p:spPr>
          <a:xfrm>
            <a:off x="3244562" y="1793341"/>
            <a:ext cx="301686" cy="369332"/>
          </a:xfrm>
          <a:prstGeom prst="rect">
            <a:avLst/>
          </a:prstGeom>
          <a:noFill/>
        </p:spPr>
        <p:txBody>
          <a:bodyPr wrap="none" rtlCol="0">
            <a:spAutoFit/>
          </a:bodyPr>
          <a:lstStyle/>
          <a:p>
            <a:r>
              <a:rPr lang="en-US" dirty="0"/>
              <a:t>3</a:t>
            </a:r>
          </a:p>
        </p:txBody>
      </p:sp>
      <p:sp>
        <p:nvSpPr>
          <p:cNvPr id="30" name="TextBox 29">
            <a:extLst>
              <a:ext uri="{FF2B5EF4-FFF2-40B4-BE49-F238E27FC236}">
                <a16:creationId xmlns:a16="http://schemas.microsoft.com/office/drawing/2014/main" id="{F1F5F11E-CEAC-9383-5300-078250E20FCD}"/>
              </a:ext>
            </a:extLst>
          </p:cNvPr>
          <p:cNvSpPr txBox="1"/>
          <p:nvPr/>
        </p:nvSpPr>
        <p:spPr>
          <a:xfrm>
            <a:off x="3247443" y="1306214"/>
            <a:ext cx="301686" cy="369332"/>
          </a:xfrm>
          <a:prstGeom prst="rect">
            <a:avLst/>
          </a:prstGeom>
          <a:noFill/>
        </p:spPr>
        <p:txBody>
          <a:bodyPr wrap="none" rtlCol="0">
            <a:spAutoFit/>
          </a:bodyPr>
          <a:lstStyle/>
          <a:p>
            <a:r>
              <a:rPr lang="en-US" dirty="0"/>
              <a:t>4</a:t>
            </a:r>
          </a:p>
        </p:txBody>
      </p:sp>
      <p:sp>
        <p:nvSpPr>
          <p:cNvPr id="31" name="TextBox 30">
            <a:extLst>
              <a:ext uri="{FF2B5EF4-FFF2-40B4-BE49-F238E27FC236}">
                <a16:creationId xmlns:a16="http://schemas.microsoft.com/office/drawing/2014/main" id="{BA202C0A-7404-5CED-CC52-8FB1CD97044E}"/>
              </a:ext>
            </a:extLst>
          </p:cNvPr>
          <p:cNvSpPr txBox="1"/>
          <p:nvPr/>
        </p:nvSpPr>
        <p:spPr>
          <a:xfrm>
            <a:off x="3207423" y="4881454"/>
            <a:ext cx="372218" cy="369332"/>
          </a:xfrm>
          <a:prstGeom prst="rect">
            <a:avLst/>
          </a:prstGeom>
          <a:noFill/>
        </p:spPr>
        <p:txBody>
          <a:bodyPr wrap="none" rtlCol="0">
            <a:spAutoFit/>
          </a:bodyPr>
          <a:lstStyle/>
          <a:p>
            <a:r>
              <a:rPr lang="en-US" dirty="0"/>
              <a:t>-1</a:t>
            </a:r>
          </a:p>
        </p:txBody>
      </p:sp>
      <p:sp>
        <p:nvSpPr>
          <p:cNvPr id="32" name="TextBox 31">
            <a:extLst>
              <a:ext uri="{FF2B5EF4-FFF2-40B4-BE49-F238E27FC236}">
                <a16:creationId xmlns:a16="http://schemas.microsoft.com/office/drawing/2014/main" id="{D6291B2A-D66E-580A-3DAE-62B93085D24F}"/>
              </a:ext>
            </a:extLst>
          </p:cNvPr>
          <p:cNvSpPr txBox="1"/>
          <p:nvPr/>
        </p:nvSpPr>
        <p:spPr>
          <a:xfrm>
            <a:off x="3197671" y="4432255"/>
            <a:ext cx="372218" cy="369332"/>
          </a:xfrm>
          <a:prstGeom prst="rect">
            <a:avLst/>
          </a:prstGeom>
          <a:noFill/>
        </p:spPr>
        <p:txBody>
          <a:bodyPr wrap="none" rtlCol="0">
            <a:spAutoFit/>
          </a:bodyPr>
          <a:lstStyle/>
          <a:p>
            <a:r>
              <a:rPr lang="en-US" dirty="0"/>
              <a:t>-2</a:t>
            </a:r>
          </a:p>
        </p:txBody>
      </p:sp>
      <p:sp>
        <p:nvSpPr>
          <p:cNvPr id="33" name="TextBox 32">
            <a:extLst>
              <a:ext uri="{FF2B5EF4-FFF2-40B4-BE49-F238E27FC236}">
                <a16:creationId xmlns:a16="http://schemas.microsoft.com/office/drawing/2014/main" id="{1909721E-832E-7CCE-660F-7A270C5F495E}"/>
              </a:ext>
            </a:extLst>
          </p:cNvPr>
          <p:cNvSpPr txBox="1"/>
          <p:nvPr/>
        </p:nvSpPr>
        <p:spPr>
          <a:xfrm>
            <a:off x="3197671" y="4032447"/>
            <a:ext cx="372218" cy="369332"/>
          </a:xfrm>
          <a:prstGeom prst="rect">
            <a:avLst/>
          </a:prstGeom>
          <a:noFill/>
        </p:spPr>
        <p:txBody>
          <a:bodyPr wrap="none" rtlCol="0">
            <a:spAutoFit/>
          </a:bodyPr>
          <a:lstStyle/>
          <a:p>
            <a:r>
              <a:rPr lang="en-US" dirty="0"/>
              <a:t>-3</a:t>
            </a:r>
          </a:p>
        </p:txBody>
      </p:sp>
      <p:sp>
        <p:nvSpPr>
          <p:cNvPr id="34" name="TextBox 33">
            <a:extLst>
              <a:ext uri="{FF2B5EF4-FFF2-40B4-BE49-F238E27FC236}">
                <a16:creationId xmlns:a16="http://schemas.microsoft.com/office/drawing/2014/main" id="{B51A1E39-8266-7246-0F0B-86626BE475BC}"/>
              </a:ext>
            </a:extLst>
          </p:cNvPr>
          <p:cNvSpPr txBox="1"/>
          <p:nvPr/>
        </p:nvSpPr>
        <p:spPr>
          <a:xfrm>
            <a:off x="3188829" y="3545320"/>
            <a:ext cx="372218" cy="369332"/>
          </a:xfrm>
          <a:prstGeom prst="rect">
            <a:avLst/>
          </a:prstGeom>
          <a:noFill/>
        </p:spPr>
        <p:txBody>
          <a:bodyPr wrap="none" rtlCol="0">
            <a:spAutoFit/>
          </a:bodyPr>
          <a:lstStyle/>
          <a:p>
            <a:r>
              <a:rPr lang="en-US" dirty="0"/>
              <a:t>-4</a:t>
            </a:r>
          </a:p>
        </p:txBody>
      </p:sp>
      <p:sp>
        <p:nvSpPr>
          <p:cNvPr id="3" name="Oval 2">
            <a:extLst>
              <a:ext uri="{FF2B5EF4-FFF2-40B4-BE49-F238E27FC236}">
                <a16:creationId xmlns:a16="http://schemas.microsoft.com/office/drawing/2014/main" id="{2B9277DA-25C5-7643-9EC3-94C42921FC1D}"/>
              </a:ext>
            </a:extLst>
          </p:cNvPr>
          <p:cNvSpPr/>
          <p:nvPr/>
        </p:nvSpPr>
        <p:spPr>
          <a:xfrm>
            <a:off x="3734822" y="3636201"/>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487044E-0409-83EE-4D41-7D7D4363595F}"/>
              </a:ext>
            </a:extLst>
          </p:cNvPr>
          <p:cNvSpPr/>
          <p:nvPr/>
        </p:nvSpPr>
        <p:spPr>
          <a:xfrm>
            <a:off x="5815242" y="4112932"/>
            <a:ext cx="187569" cy="187569"/>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D8A0A77-BF48-797A-4566-AC7C663CB594}"/>
              </a:ext>
            </a:extLst>
          </p:cNvPr>
          <p:cNvSpPr txBox="1"/>
          <p:nvPr/>
        </p:nvSpPr>
        <p:spPr>
          <a:xfrm>
            <a:off x="3862780" y="4854721"/>
            <a:ext cx="301686" cy="369332"/>
          </a:xfrm>
          <a:prstGeom prst="rect">
            <a:avLst/>
          </a:prstGeom>
          <a:noFill/>
        </p:spPr>
        <p:txBody>
          <a:bodyPr wrap="none" rtlCol="0">
            <a:spAutoFit/>
          </a:bodyPr>
          <a:lstStyle/>
          <a:p>
            <a:r>
              <a:rPr lang="en-US" dirty="0">
                <a:solidFill>
                  <a:schemeClr val="accent2"/>
                </a:solidFill>
              </a:rPr>
              <a:t>0</a:t>
            </a:r>
          </a:p>
        </p:txBody>
      </p:sp>
      <p:sp>
        <p:nvSpPr>
          <p:cNvPr id="37" name="TextBox 36">
            <a:extLst>
              <a:ext uri="{FF2B5EF4-FFF2-40B4-BE49-F238E27FC236}">
                <a16:creationId xmlns:a16="http://schemas.microsoft.com/office/drawing/2014/main" id="{83353CD2-44C1-0803-1E1F-F8BAAF7CDF28}"/>
              </a:ext>
            </a:extLst>
          </p:cNvPr>
          <p:cNvSpPr txBox="1"/>
          <p:nvPr/>
        </p:nvSpPr>
        <p:spPr>
          <a:xfrm>
            <a:off x="3700267" y="4481803"/>
            <a:ext cx="359394" cy="369332"/>
          </a:xfrm>
          <a:prstGeom prst="rect">
            <a:avLst/>
          </a:prstGeom>
          <a:noFill/>
        </p:spPr>
        <p:txBody>
          <a:bodyPr wrap="none" rtlCol="0">
            <a:spAutoFit/>
          </a:bodyPr>
          <a:lstStyle/>
          <a:p>
            <a:r>
              <a:rPr lang="en-US" dirty="0">
                <a:solidFill>
                  <a:schemeClr val="accent2"/>
                </a:solidFill>
              </a:rPr>
              <a:t>.1</a:t>
            </a:r>
          </a:p>
        </p:txBody>
      </p:sp>
      <p:sp>
        <p:nvSpPr>
          <p:cNvPr id="38" name="TextBox 37">
            <a:extLst>
              <a:ext uri="{FF2B5EF4-FFF2-40B4-BE49-F238E27FC236}">
                <a16:creationId xmlns:a16="http://schemas.microsoft.com/office/drawing/2014/main" id="{9A151F6B-60C3-EFB0-BFDA-A65522AE1195}"/>
              </a:ext>
            </a:extLst>
          </p:cNvPr>
          <p:cNvSpPr txBox="1"/>
          <p:nvPr/>
        </p:nvSpPr>
        <p:spPr>
          <a:xfrm>
            <a:off x="4216080" y="4915555"/>
            <a:ext cx="359394" cy="369332"/>
          </a:xfrm>
          <a:prstGeom prst="rect">
            <a:avLst/>
          </a:prstGeom>
          <a:noFill/>
        </p:spPr>
        <p:txBody>
          <a:bodyPr wrap="none" rtlCol="0">
            <a:spAutoFit/>
          </a:bodyPr>
          <a:lstStyle/>
          <a:p>
            <a:r>
              <a:rPr lang="en-US" dirty="0">
                <a:solidFill>
                  <a:schemeClr val="accent2"/>
                </a:solidFill>
              </a:rPr>
              <a:t>.1</a:t>
            </a:r>
          </a:p>
        </p:txBody>
      </p:sp>
      <p:sp>
        <p:nvSpPr>
          <p:cNvPr id="39" name="TextBox 38">
            <a:extLst>
              <a:ext uri="{FF2B5EF4-FFF2-40B4-BE49-F238E27FC236}">
                <a16:creationId xmlns:a16="http://schemas.microsoft.com/office/drawing/2014/main" id="{358B4657-8FBD-BCF7-4414-634511C6D834}"/>
              </a:ext>
            </a:extLst>
          </p:cNvPr>
          <p:cNvSpPr txBox="1"/>
          <p:nvPr/>
        </p:nvSpPr>
        <p:spPr>
          <a:xfrm>
            <a:off x="4216081" y="4493528"/>
            <a:ext cx="359394" cy="369332"/>
          </a:xfrm>
          <a:prstGeom prst="rect">
            <a:avLst/>
          </a:prstGeom>
          <a:noFill/>
        </p:spPr>
        <p:txBody>
          <a:bodyPr wrap="none" rtlCol="0">
            <a:spAutoFit/>
          </a:bodyPr>
          <a:lstStyle/>
          <a:p>
            <a:r>
              <a:rPr lang="en-US" dirty="0">
                <a:solidFill>
                  <a:schemeClr val="accent2"/>
                </a:solidFill>
              </a:rPr>
              <a:t>.1</a:t>
            </a:r>
          </a:p>
        </p:txBody>
      </p:sp>
      <p:sp>
        <p:nvSpPr>
          <p:cNvPr id="40" name="TextBox 39">
            <a:extLst>
              <a:ext uri="{FF2B5EF4-FFF2-40B4-BE49-F238E27FC236}">
                <a16:creationId xmlns:a16="http://schemas.microsoft.com/office/drawing/2014/main" id="{33575DE0-3740-4299-FF52-190AEF80A244}"/>
              </a:ext>
            </a:extLst>
          </p:cNvPr>
          <p:cNvSpPr txBox="1"/>
          <p:nvPr/>
        </p:nvSpPr>
        <p:spPr>
          <a:xfrm>
            <a:off x="3700270" y="4012886"/>
            <a:ext cx="301686" cy="369332"/>
          </a:xfrm>
          <a:prstGeom prst="rect">
            <a:avLst/>
          </a:prstGeom>
          <a:noFill/>
        </p:spPr>
        <p:txBody>
          <a:bodyPr wrap="none" rtlCol="0">
            <a:spAutoFit/>
          </a:bodyPr>
          <a:lstStyle/>
          <a:p>
            <a:r>
              <a:rPr lang="en-US" dirty="0">
                <a:solidFill>
                  <a:schemeClr val="accent2"/>
                </a:solidFill>
              </a:rPr>
              <a:t>2</a:t>
            </a:r>
          </a:p>
        </p:txBody>
      </p:sp>
      <p:sp>
        <p:nvSpPr>
          <p:cNvPr id="42" name="TextBox 41">
            <a:extLst>
              <a:ext uri="{FF2B5EF4-FFF2-40B4-BE49-F238E27FC236}">
                <a16:creationId xmlns:a16="http://schemas.microsoft.com/office/drawing/2014/main" id="{772CFEFB-E8B3-340D-027C-47D72C602D2B}"/>
              </a:ext>
            </a:extLst>
          </p:cNvPr>
          <p:cNvSpPr txBox="1"/>
          <p:nvPr/>
        </p:nvSpPr>
        <p:spPr>
          <a:xfrm>
            <a:off x="4216083" y="4024610"/>
            <a:ext cx="301686" cy="369332"/>
          </a:xfrm>
          <a:prstGeom prst="rect">
            <a:avLst/>
          </a:prstGeom>
          <a:noFill/>
        </p:spPr>
        <p:txBody>
          <a:bodyPr wrap="none" rtlCol="0">
            <a:spAutoFit/>
          </a:bodyPr>
          <a:lstStyle/>
          <a:p>
            <a:r>
              <a:rPr lang="en-US" dirty="0">
                <a:solidFill>
                  <a:schemeClr val="accent2"/>
                </a:solidFill>
              </a:rPr>
              <a:t>2</a:t>
            </a:r>
          </a:p>
        </p:txBody>
      </p:sp>
      <p:sp>
        <p:nvSpPr>
          <p:cNvPr id="43" name="TextBox 42">
            <a:extLst>
              <a:ext uri="{FF2B5EF4-FFF2-40B4-BE49-F238E27FC236}">
                <a16:creationId xmlns:a16="http://schemas.microsoft.com/office/drawing/2014/main" id="{68CB4E3A-6349-0959-58A7-BD11C0B2AFEF}"/>
              </a:ext>
            </a:extLst>
          </p:cNvPr>
          <p:cNvSpPr txBox="1"/>
          <p:nvPr/>
        </p:nvSpPr>
        <p:spPr>
          <a:xfrm>
            <a:off x="4731896" y="4024611"/>
            <a:ext cx="359394" cy="369332"/>
          </a:xfrm>
          <a:prstGeom prst="rect">
            <a:avLst/>
          </a:prstGeom>
          <a:noFill/>
        </p:spPr>
        <p:txBody>
          <a:bodyPr wrap="none" rtlCol="0">
            <a:spAutoFit/>
          </a:bodyPr>
          <a:lstStyle/>
          <a:p>
            <a:r>
              <a:rPr lang="en-US" dirty="0">
                <a:solidFill>
                  <a:schemeClr val="accent2"/>
                </a:solidFill>
              </a:rPr>
              <a:t>.2</a:t>
            </a:r>
          </a:p>
        </p:txBody>
      </p:sp>
      <p:sp>
        <p:nvSpPr>
          <p:cNvPr id="44" name="TextBox 43">
            <a:extLst>
              <a:ext uri="{FF2B5EF4-FFF2-40B4-BE49-F238E27FC236}">
                <a16:creationId xmlns:a16="http://schemas.microsoft.com/office/drawing/2014/main" id="{C0B2AB59-F7A9-C6EB-215A-C779E2F00665}"/>
              </a:ext>
            </a:extLst>
          </p:cNvPr>
          <p:cNvSpPr txBox="1"/>
          <p:nvPr/>
        </p:nvSpPr>
        <p:spPr>
          <a:xfrm>
            <a:off x="5247709" y="4024612"/>
            <a:ext cx="301686" cy="369332"/>
          </a:xfrm>
          <a:prstGeom prst="rect">
            <a:avLst/>
          </a:prstGeom>
          <a:noFill/>
        </p:spPr>
        <p:txBody>
          <a:bodyPr wrap="none" rtlCol="0">
            <a:spAutoFit/>
          </a:bodyPr>
          <a:lstStyle/>
          <a:p>
            <a:r>
              <a:rPr lang="en-US" dirty="0">
                <a:solidFill>
                  <a:schemeClr val="accent2"/>
                </a:solidFill>
              </a:rPr>
              <a:t>2</a:t>
            </a:r>
          </a:p>
        </p:txBody>
      </p:sp>
      <p:sp>
        <p:nvSpPr>
          <p:cNvPr id="45" name="TextBox 44">
            <a:extLst>
              <a:ext uri="{FF2B5EF4-FFF2-40B4-BE49-F238E27FC236}">
                <a16:creationId xmlns:a16="http://schemas.microsoft.com/office/drawing/2014/main" id="{F0E044C7-5748-B2E5-73FB-FD6D4F0C919C}"/>
              </a:ext>
            </a:extLst>
          </p:cNvPr>
          <p:cNvSpPr txBox="1"/>
          <p:nvPr/>
        </p:nvSpPr>
        <p:spPr>
          <a:xfrm>
            <a:off x="4743621" y="4493533"/>
            <a:ext cx="359394" cy="369332"/>
          </a:xfrm>
          <a:prstGeom prst="rect">
            <a:avLst/>
          </a:prstGeom>
          <a:noFill/>
        </p:spPr>
        <p:txBody>
          <a:bodyPr wrap="none" rtlCol="0">
            <a:spAutoFit/>
          </a:bodyPr>
          <a:lstStyle/>
          <a:p>
            <a:r>
              <a:rPr lang="en-US" dirty="0">
                <a:solidFill>
                  <a:schemeClr val="accent2"/>
                </a:solidFill>
              </a:rPr>
              <a:t>.2</a:t>
            </a:r>
          </a:p>
        </p:txBody>
      </p:sp>
      <p:sp>
        <p:nvSpPr>
          <p:cNvPr id="46" name="TextBox 45">
            <a:extLst>
              <a:ext uri="{FF2B5EF4-FFF2-40B4-BE49-F238E27FC236}">
                <a16:creationId xmlns:a16="http://schemas.microsoft.com/office/drawing/2014/main" id="{8CF857E5-5985-4591-8813-97987E329A87}"/>
              </a:ext>
            </a:extLst>
          </p:cNvPr>
          <p:cNvSpPr txBox="1"/>
          <p:nvPr/>
        </p:nvSpPr>
        <p:spPr>
          <a:xfrm>
            <a:off x="4731899" y="4915562"/>
            <a:ext cx="359394" cy="369332"/>
          </a:xfrm>
          <a:prstGeom prst="rect">
            <a:avLst/>
          </a:prstGeom>
          <a:noFill/>
        </p:spPr>
        <p:txBody>
          <a:bodyPr wrap="none" rtlCol="0">
            <a:spAutoFit/>
          </a:bodyPr>
          <a:lstStyle/>
          <a:p>
            <a:r>
              <a:rPr lang="en-US" dirty="0">
                <a:solidFill>
                  <a:schemeClr val="accent2"/>
                </a:solidFill>
              </a:rPr>
              <a:t>.2</a:t>
            </a:r>
          </a:p>
        </p:txBody>
      </p:sp>
      <p:sp>
        <p:nvSpPr>
          <p:cNvPr id="47" name="TextBox 46">
            <a:extLst>
              <a:ext uri="{FF2B5EF4-FFF2-40B4-BE49-F238E27FC236}">
                <a16:creationId xmlns:a16="http://schemas.microsoft.com/office/drawing/2014/main" id="{B7374608-77BE-77CE-62A2-D714C849679D}"/>
              </a:ext>
            </a:extLst>
          </p:cNvPr>
          <p:cNvSpPr txBox="1"/>
          <p:nvPr/>
        </p:nvSpPr>
        <p:spPr>
          <a:xfrm>
            <a:off x="5224266" y="4915563"/>
            <a:ext cx="359394" cy="369332"/>
          </a:xfrm>
          <a:prstGeom prst="rect">
            <a:avLst/>
          </a:prstGeom>
          <a:noFill/>
        </p:spPr>
        <p:txBody>
          <a:bodyPr wrap="none" rtlCol="0">
            <a:spAutoFit/>
          </a:bodyPr>
          <a:lstStyle/>
          <a:p>
            <a:r>
              <a:rPr lang="en-US" dirty="0">
                <a:solidFill>
                  <a:schemeClr val="accent2"/>
                </a:solidFill>
              </a:rPr>
              <a:t>.4</a:t>
            </a:r>
          </a:p>
        </p:txBody>
      </p:sp>
      <p:sp>
        <p:nvSpPr>
          <p:cNvPr id="48" name="TextBox 47">
            <a:extLst>
              <a:ext uri="{FF2B5EF4-FFF2-40B4-BE49-F238E27FC236}">
                <a16:creationId xmlns:a16="http://schemas.microsoft.com/office/drawing/2014/main" id="{2E853FAF-13DE-672B-8DE1-5917354398F4}"/>
              </a:ext>
            </a:extLst>
          </p:cNvPr>
          <p:cNvSpPr txBox="1"/>
          <p:nvPr/>
        </p:nvSpPr>
        <p:spPr>
          <a:xfrm>
            <a:off x="5224267" y="4458367"/>
            <a:ext cx="301686" cy="369332"/>
          </a:xfrm>
          <a:prstGeom prst="rect">
            <a:avLst/>
          </a:prstGeom>
          <a:noFill/>
        </p:spPr>
        <p:txBody>
          <a:bodyPr wrap="none" rtlCol="0">
            <a:spAutoFit/>
          </a:bodyPr>
          <a:lstStyle/>
          <a:p>
            <a:r>
              <a:rPr lang="en-US" dirty="0">
                <a:solidFill>
                  <a:schemeClr val="accent2"/>
                </a:solidFill>
              </a:rPr>
              <a:t>2</a:t>
            </a:r>
          </a:p>
        </p:txBody>
      </p:sp>
      <p:sp>
        <p:nvSpPr>
          <p:cNvPr id="49" name="TextBox 48">
            <a:extLst>
              <a:ext uri="{FF2B5EF4-FFF2-40B4-BE49-F238E27FC236}">
                <a16:creationId xmlns:a16="http://schemas.microsoft.com/office/drawing/2014/main" id="{9C498395-06D5-0DE9-E822-53BDE567DB42}"/>
              </a:ext>
            </a:extLst>
          </p:cNvPr>
          <p:cNvSpPr txBox="1"/>
          <p:nvPr/>
        </p:nvSpPr>
        <p:spPr>
          <a:xfrm>
            <a:off x="5786969" y="4927279"/>
            <a:ext cx="359394" cy="369332"/>
          </a:xfrm>
          <a:prstGeom prst="rect">
            <a:avLst/>
          </a:prstGeom>
          <a:noFill/>
        </p:spPr>
        <p:txBody>
          <a:bodyPr wrap="none" rtlCol="0">
            <a:spAutoFit/>
          </a:bodyPr>
          <a:lstStyle/>
          <a:p>
            <a:r>
              <a:rPr lang="en-US" dirty="0">
                <a:solidFill>
                  <a:schemeClr val="accent2"/>
                </a:solidFill>
              </a:rPr>
              <a:t>.5</a:t>
            </a:r>
          </a:p>
        </p:txBody>
      </p:sp>
      <p:sp>
        <p:nvSpPr>
          <p:cNvPr id="50" name="TextBox 49">
            <a:extLst>
              <a:ext uri="{FF2B5EF4-FFF2-40B4-BE49-F238E27FC236}">
                <a16:creationId xmlns:a16="http://schemas.microsoft.com/office/drawing/2014/main" id="{2D074643-E260-6526-36AE-46DE5D1CE2BD}"/>
              </a:ext>
            </a:extLst>
          </p:cNvPr>
          <p:cNvSpPr txBox="1"/>
          <p:nvPr/>
        </p:nvSpPr>
        <p:spPr>
          <a:xfrm>
            <a:off x="5786970" y="4505252"/>
            <a:ext cx="301686" cy="369332"/>
          </a:xfrm>
          <a:prstGeom prst="rect">
            <a:avLst/>
          </a:prstGeom>
          <a:noFill/>
        </p:spPr>
        <p:txBody>
          <a:bodyPr wrap="none" rtlCol="0">
            <a:spAutoFit/>
          </a:bodyPr>
          <a:lstStyle/>
          <a:p>
            <a:r>
              <a:rPr lang="en-US" dirty="0">
                <a:solidFill>
                  <a:schemeClr val="accent2"/>
                </a:solidFill>
              </a:rPr>
              <a:t>3</a:t>
            </a:r>
          </a:p>
        </p:txBody>
      </p:sp>
      <p:sp>
        <p:nvSpPr>
          <p:cNvPr id="51" name="TextBox 50">
            <a:extLst>
              <a:ext uri="{FF2B5EF4-FFF2-40B4-BE49-F238E27FC236}">
                <a16:creationId xmlns:a16="http://schemas.microsoft.com/office/drawing/2014/main" id="{874BC96C-269D-0AD7-45F9-FE4ECFAB8B0C}"/>
              </a:ext>
            </a:extLst>
          </p:cNvPr>
          <p:cNvSpPr txBox="1"/>
          <p:nvPr/>
        </p:nvSpPr>
        <p:spPr>
          <a:xfrm>
            <a:off x="5939371" y="3930827"/>
            <a:ext cx="301686" cy="369332"/>
          </a:xfrm>
          <a:prstGeom prst="rect">
            <a:avLst/>
          </a:prstGeom>
          <a:noFill/>
        </p:spPr>
        <p:txBody>
          <a:bodyPr wrap="none" rtlCol="0">
            <a:spAutoFit/>
          </a:bodyPr>
          <a:lstStyle/>
          <a:p>
            <a:r>
              <a:rPr lang="en-US" dirty="0">
                <a:solidFill>
                  <a:schemeClr val="accent2"/>
                </a:solidFill>
              </a:rPr>
              <a:t>5</a:t>
            </a:r>
          </a:p>
        </p:txBody>
      </p:sp>
      <p:sp>
        <p:nvSpPr>
          <p:cNvPr id="52" name="TextBox 51">
            <a:extLst>
              <a:ext uri="{FF2B5EF4-FFF2-40B4-BE49-F238E27FC236}">
                <a16:creationId xmlns:a16="http://schemas.microsoft.com/office/drawing/2014/main" id="{3B5C53FA-168C-11B5-F170-C8965AE43A9E}"/>
              </a:ext>
            </a:extLst>
          </p:cNvPr>
          <p:cNvSpPr txBox="1"/>
          <p:nvPr/>
        </p:nvSpPr>
        <p:spPr>
          <a:xfrm>
            <a:off x="6302785" y="4036335"/>
            <a:ext cx="301686" cy="369332"/>
          </a:xfrm>
          <a:prstGeom prst="rect">
            <a:avLst/>
          </a:prstGeom>
          <a:noFill/>
        </p:spPr>
        <p:txBody>
          <a:bodyPr wrap="none" rtlCol="0">
            <a:spAutoFit/>
          </a:bodyPr>
          <a:lstStyle/>
          <a:p>
            <a:r>
              <a:rPr lang="en-US" dirty="0">
                <a:solidFill>
                  <a:schemeClr val="accent2"/>
                </a:solidFill>
              </a:rPr>
              <a:t>4</a:t>
            </a:r>
          </a:p>
        </p:txBody>
      </p:sp>
      <p:sp>
        <p:nvSpPr>
          <p:cNvPr id="53" name="TextBox 52">
            <a:extLst>
              <a:ext uri="{FF2B5EF4-FFF2-40B4-BE49-F238E27FC236}">
                <a16:creationId xmlns:a16="http://schemas.microsoft.com/office/drawing/2014/main" id="{40910F8F-D5ED-060B-218D-C1DC80808029}"/>
              </a:ext>
            </a:extLst>
          </p:cNvPr>
          <p:cNvSpPr txBox="1"/>
          <p:nvPr/>
        </p:nvSpPr>
        <p:spPr>
          <a:xfrm>
            <a:off x="6818598" y="4036336"/>
            <a:ext cx="301686" cy="369332"/>
          </a:xfrm>
          <a:prstGeom prst="rect">
            <a:avLst/>
          </a:prstGeom>
          <a:noFill/>
        </p:spPr>
        <p:txBody>
          <a:bodyPr wrap="none" rtlCol="0">
            <a:spAutoFit/>
          </a:bodyPr>
          <a:lstStyle/>
          <a:p>
            <a:r>
              <a:rPr lang="en-US" dirty="0">
                <a:solidFill>
                  <a:schemeClr val="accent2"/>
                </a:solidFill>
              </a:rPr>
              <a:t>2</a:t>
            </a:r>
          </a:p>
        </p:txBody>
      </p:sp>
      <p:sp>
        <p:nvSpPr>
          <p:cNvPr id="54" name="TextBox 53">
            <a:extLst>
              <a:ext uri="{FF2B5EF4-FFF2-40B4-BE49-F238E27FC236}">
                <a16:creationId xmlns:a16="http://schemas.microsoft.com/office/drawing/2014/main" id="{62164845-DE3B-8AB3-087B-5581E4315A3C}"/>
              </a:ext>
            </a:extLst>
          </p:cNvPr>
          <p:cNvSpPr txBox="1"/>
          <p:nvPr/>
        </p:nvSpPr>
        <p:spPr>
          <a:xfrm>
            <a:off x="6314510" y="4505257"/>
            <a:ext cx="301686" cy="369332"/>
          </a:xfrm>
          <a:prstGeom prst="rect">
            <a:avLst/>
          </a:prstGeom>
          <a:noFill/>
        </p:spPr>
        <p:txBody>
          <a:bodyPr wrap="none" rtlCol="0">
            <a:spAutoFit/>
          </a:bodyPr>
          <a:lstStyle/>
          <a:p>
            <a:r>
              <a:rPr lang="en-US" dirty="0">
                <a:solidFill>
                  <a:schemeClr val="accent2"/>
                </a:solidFill>
              </a:rPr>
              <a:t>4</a:t>
            </a:r>
          </a:p>
        </p:txBody>
      </p:sp>
      <p:sp>
        <p:nvSpPr>
          <p:cNvPr id="55" name="TextBox 54">
            <a:extLst>
              <a:ext uri="{FF2B5EF4-FFF2-40B4-BE49-F238E27FC236}">
                <a16:creationId xmlns:a16="http://schemas.microsoft.com/office/drawing/2014/main" id="{CD2EC2C3-9E60-9090-0396-E6896950D097}"/>
              </a:ext>
            </a:extLst>
          </p:cNvPr>
          <p:cNvSpPr txBox="1"/>
          <p:nvPr/>
        </p:nvSpPr>
        <p:spPr>
          <a:xfrm>
            <a:off x="6302788" y="4927286"/>
            <a:ext cx="301686" cy="369332"/>
          </a:xfrm>
          <a:prstGeom prst="rect">
            <a:avLst/>
          </a:prstGeom>
          <a:noFill/>
        </p:spPr>
        <p:txBody>
          <a:bodyPr wrap="none" rtlCol="0">
            <a:spAutoFit/>
          </a:bodyPr>
          <a:lstStyle/>
          <a:p>
            <a:r>
              <a:rPr lang="en-US" dirty="0">
                <a:solidFill>
                  <a:schemeClr val="accent2"/>
                </a:solidFill>
              </a:rPr>
              <a:t>1</a:t>
            </a:r>
          </a:p>
        </p:txBody>
      </p:sp>
      <p:sp>
        <p:nvSpPr>
          <p:cNvPr id="56" name="TextBox 55">
            <a:extLst>
              <a:ext uri="{FF2B5EF4-FFF2-40B4-BE49-F238E27FC236}">
                <a16:creationId xmlns:a16="http://schemas.microsoft.com/office/drawing/2014/main" id="{59C6D96A-D680-2A28-46C8-AE4340AD18AA}"/>
              </a:ext>
            </a:extLst>
          </p:cNvPr>
          <p:cNvSpPr txBox="1"/>
          <p:nvPr/>
        </p:nvSpPr>
        <p:spPr>
          <a:xfrm>
            <a:off x="6795155" y="4927287"/>
            <a:ext cx="301686" cy="369332"/>
          </a:xfrm>
          <a:prstGeom prst="rect">
            <a:avLst/>
          </a:prstGeom>
          <a:noFill/>
        </p:spPr>
        <p:txBody>
          <a:bodyPr wrap="none" rtlCol="0">
            <a:spAutoFit/>
          </a:bodyPr>
          <a:lstStyle/>
          <a:p>
            <a:r>
              <a:rPr lang="en-US" dirty="0">
                <a:solidFill>
                  <a:schemeClr val="accent2"/>
                </a:solidFill>
              </a:rPr>
              <a:t>2</a:t>
            </a:r>
          </a:p>
        </p:txBody>
      </p:sp>
      <p:sp>
        <p:nvSpPr>
          <p:cNvPr id="57" name="TextBox 56">
            <a:extLst>
              <a:ext uri="{FF2B5EF4-FFF2-40B4-BE49-F238E27FC236}">
                <a16:creationId xmlns:a16="http://schemas.microsoft.com/office/drawing/2014/main" id="{9A8C621C-FDCB-947A-C385-F3338CED6736}"/>
              </a:ext>
            </a:extLst>
          </p:cNvPr>
          <p:cNvSpPr txBox="1"/>
          <p:nvPr/>
        </p:nvSpPr>
        <p:spPr>
          <a:xfrm>
            <a:off x="6795156" y="4470091"/>
            <a:ext cx="301686" cy="369332"/>
          </a:xfrm>
          <a:prstGeom prst="rect">
            <a:avLst/>
          </a:prstGeom>
          <a:noFill/>
        </p:spPr>
        <p:txBody>
          <a:bodyPr wrap="none" rtlCol="0">
            <a:spAutoFit/>
          </a:bodyPr>
          <a:lstStyle/>
          <a:p>
            <a:r>
              <a:rPr lang="en-US" dirty="0">
                <a:solidFill>
                  <a:schemeClr val="accent2"/>
                </a:solidFill>
              </a:rPr>
              <a:t>2</a:t>
            </a:r>
          </a:p>
        </p:txBody>
      </p:sp>
      <p:sp>
        <p:nvSpPr>
          <p:cNvPr id="58" name="TextBox 57">
            <a:extLst>
              <a:ext uri="{FF2B5EF4-FFF2-40B4-BE49-F238E27FC236}">
                <a16:creationId xmlns:a16="http://schemas.microsoft.com/office/drawing/2014/main" id="{75119988-F8EE-EA9A-A504-31AFDC7318F0}"/>
              </a:ext>
            </a:extLst>
          </p:cNvPr>
          <p:cNvSpPr txBox="1"/>
          <p:nvPr/>
        </p:nvSpPr>
        <p:spPr>
          <a:xfrm>
            <a:off x="7428198" y="4915557"/>
            <a:ext cx="301686" cy="369332"/>
          </a:xfrm>
          <a:prstGeom prst="rect">
            <a:avLst/>
          </a:prstGeom>
          <a:noFill/>
        </p:spPr>
        <p:txBody>
          <a:bodyPr wrap="none" rtlCol="0">
            <a:spAutoFit/>
          </a:bodyPr>
          <a:lstStyle/>
          <a:p>
            <a:r>
              <a:rPr lang="en-US" dirty="0">
                <a:solidFill>
                  <a:schemeClr val="accent2"/>
                </a:solidFill>
              </a:rPr>
              <a:t>3</a:t>
            </a:r>
          </a:p>
        </p:txBody>
      </p:sp>
      <p:sp>
        <p:nvSpPr>
          <p:cNvPr id="59" name="TextBox 58">
            <a:extLst>
              <a:ext uri="{FF2B5EF4-FFF2-40B4-BE49-F238E27FC236}">
                <a16:creationId xmlns:a16="http://schemas.microsoft.com/office/drawing/2014/main" id="{611076B8-F727-ACF0-2814-F3FD458BDF41}"/>
              </a:ext>
            </a:extLst>
          </p:cNvPr>
          <p:cNvSpPr txBox="1"/>
          <p:nvPr/>
        </p:nvSpPr>
        <p:spPr>
          <a:xfrm>
            <a:off x="7428199" y="4493530"/>
            <a:ext cx="301686" cy="369332"/>
          </a:xfrm>
          <a:prstGeom prst="rect">
            <a:avLst/>
          </a:prstGeom>
          <a:noFill/>
        </p:spPr>
        <p:txBody>
          <a:bodyPr wrap="none" rtlCol="0">
            <a:spAutoFit/>
          </a:bodyPr>
          <a:lstStyle/>
          <a:p>
            <a:r>
              <a:rPr lang="en-US" dirty="0">
                <a:solidFill>
                  <a:schemeClr val="accent2"/>
                </a:solidFill>
              </a:rPr>
              <a:t>3</a:t>
            </a:r>
          </a:p>
        </p:txBody>
      </p:sp>
      <p:sp>
        <p:nvSpPr>
          <p:cNvPr id="60" name="TextBox 59">
            <a:extLst>
              <a:ext uri="{FF2B5EF4-FFF2-40B4-BE49-F238E27FC236}">
                <a16:creationId xmlns:a16="http://schemas.microsoft.com/office/drawing/2014/main" id="{6EA155F6-E16B-FBC6-4BAD-C8B56B6EC66E}"/>
              </a:ext>
            </a:extLst>
          </p:cNvPr>
          <p:cNvSpPr txBox="1"/>
          <p:nvPr/>
        </p:nvSpPr>
        <p:spPr>
          <a:xfrm>
            <a:off x="7428201" y="4024612"/>
            <a:ext cx="301686" cy="369332"/>
          </a:xfrm>
          <a:prstGeom prst="rect">
            <a:avLst/>
          </a:prstGeom>
          <a:noFill/>
        </p:spPr>
        <p:txBody>
          <a:bodyPr wrap="none" rtlCol="0">
            <a:spAutoFit/>
          </a:bodyPr>
          <a:lstStyle/>
          <a:p>
            <a:r>
              <a:rPr lang="en-US" dirty="0">
                <a:solidFill>
                  <a:schemeClr val="accent2"/>
                </a:solidFill>
              </a:rPr>
              <a:t>3</a:t>
            </a:r>
          </a:p>
        </p:txBody>
      </p:sp>
      <p:sp>
        <p:nvSpPr>
          <p:cNvPr id="61" name="TextBox 60">
            <a:extLst>
              <a:ext uri="{FF2B5EF4-FFF2-40B4-BE49-F238E27FC236}">
                <a16:creationId xmlns:a16="http://schemas.microsoft.com/office/drawing/2014/main" id="{57F7939A-0187-5CC5-6064-86BB3C3DFF74}"/>
              </a:ext>
            </a:extLst>
          </p:cNvPr>
          <p:cNvSpPr txBox="1"/>
          <p:nvPr/>
        </p:nvSpPr>
        <p:spPr>
          <a:xfrm>
            <a:off x="7944014" y="4024613"/>
            <a:ext cx="301686" cy="369332"/>
          </a:xfrm>
          <a:prstGeom prst="rect">
            <a:avLst/>
          </a:prstGeom>
          <a:noFill/>
        </p:spPr>
        <p:txBody>
          <a:bodyPr wrap="none" rtlCol="0">
            <a:spAutoFit/>
          </a:bodyPr>
          <a:lstStyle/>
          <a:p>
            <a:r>
              <a:rPr lang="en-US" dirty="0">
                <a:solidFill>
                  <a:schemeClr val="accent2"/>
                </a:solidFill>
              </a:rPr>
              <a:t>4</a:t>
            </a:r>
          </a:p>
        </p:txBody>
      </p:sp>
      <p:sp>
        <p:nvSpPr>
          <p:cNvPr id="63" name="TextBox 62">
            <a:extLst>
              <a:ext uri="{FF2B5EF4-FFF2-40B4-BE49-F238E27FC236}">
                <a16:creationId xmlns:a16="http://schemas.microsoft.com/office/drawing/2014/main" id="{E4868DF5-DCFF-3499-B189-37F2110F2B33}"/>
              </a:ext>
            </a:extLst>
          </p:cNvPr>
          <p:cNvSpPr txBox="1"/>
          <p:nvPr/>
        </p:nvSpPr>
        <p:spPr>
          <a:xfrm>
            <a:off x="7955739" y="4493535"/>
            <a:ext cx="301686" cy="369332"/>
          </a:xfrm>
          <a:prstGeom prst="rect">
            <a:avLst/>
          </a:prstGeom>
          <a:noFill/>
        </p:spPr>
        <p:txBody>
          <a:bodyPr wrap="none" rtlCol="0">
            <a:spAutoFit/>
          </a:bodyPr>
          <a:lstStyle/>
          <a:p>
            <a:r>
              <a:rPr lang="en-US" dirty="0">
                <a:solidFill>
                  <a:schemeClr val="accent2"/>
                </a:solidFill>
              </a:rPr>
              <a:t>4</a:t>
            </a:r>
          </a:p>
        </p:txBody>
      </p:sp>
      <p:sp>
        <p:nvSpPr>
          <p:cNvPr id="64" name="TextBox 63">
            <a:extLst>
              <a:ext uri="{FF2B5EF4-FFF2-40B4-BE49-F238E27FC236}">
                <a16:creationId xmlns:a16="http://schemas.microsoft.com/office/drawing/2014/main" id="{4FF03C9B-22A9-ED35-5B9C-DBF847B45D95}"/>
              </a:ext>
            </a:extLst>
          </p:cNvPr>
          <p:cNvSpPr txBox="1"/>
          <p:nvPr/>
        </p:nvSpPr>
        <p:spPr>
          <a:xfrm>
            <a:off x="7944017" y="4915564"/>
            <a:ext cx="301686" cy="369332"/>
          </a:xfrm>
          <a:prstGeom prst="rect">
            <a:avLst/>
          </a:prstGeom>
          <a:noFill/>
        </p:spPr>
        <p:txBody>
          <a:bodyPr wrap="none" rtlCol="0">
            <a:spAutoFit/>
          </a:bodyPr>
          <a:lstStyle/>
          <a:p>
            <a:r>
              <a:rPr lang="en-US" dirty="0">
                <a:solidFill>
                  <a:schemeClr val="accent2"/>
                </a:solidFill>
              </a:rPr>
              <a:t>4</a:t>
            </a:r>
          </a:p>
        </p:txBody>
      </p:sp>
      <p:sp>
        <p:nvSpPr>
          <p:cNvPr id="76" name="TextBox 75">
            <a:extLst>
              <a:ext uri="{FF2B5EF4-FFF2-40B4-BE49-F238E27FC236}">
                <a16:creationId xmlns:a16="http://schemas.microsoft.com/office/drawing/2014/main" id="{40B9D54F-8431-F71D-828A-7CB4F1879EC1}"/>
              </a:ext>
            </a:extLst>
          </p:cNvPr>
          <p:cNvSpPr txBox="1"/>
          <p:nvPr/>
        </p:nvSpPr>
        <p:spPr>
          <a:xfrm>
            <a:off x="3851058" y="3483121"/>
            <a:ext cx="301686" cy="369332"/>
          </a:xfrm>
          <a:prstGeom prst="rect">
            <a:avLst/>
          </a:prstGeom>
          <a:noFill/>
        </p:spPr>
        <p:txBody>
          <a:bodyPr wrap="none" rtlCol="0">
            <a:spAutoFit/>
          </a:bodyPr>
          <a:lstStyle/>
          <a:p>
            <a:r>
              <a:rPr lang="en-US" dirty="0">
                <a:solidFill>
                  <a:schemeClr val="accent2"/>
                </a:solidFill>
              </a:rPr>
              <a:t>5</a:t>
            </a:r>
          </a:p>
        </p:txBody>
      </p:sp>
      <p:sp>
        <p:nvSpPr>
          <p:cNvPr id="77" name="TextBox 76">
            <a:extLst>
              <a:ext uri="{FF2B5EF4-FFF2-40B4-BE49-F238E27FC236}">
                <a16:creationId xmlns:a16="http://schemas.microsoft.com/office/drawing/2014/main" id="{51FD1EC2-DDF9-3846-1CD7-8FCDF59D7029}"/>
              </a:ext>
            </a:extLst>
          </p:cNvPr>
          <p:cNvSpPr txBox="1"/>
          <p:nvPr/>
        </p:nvSpPr>
        <p:spPr>
          <a:xfrm>
            <a:off x="3688545" y="3110203"/>
            <a:ext cx="301686" cy="369332"/>
          </a:xfrm>
          <a:prstGeom prst="rect">
            <a:avLst/>
          </a:prstGeom>
          <a:noFill/>
        </p:spPr>
        <p:txBody>
          <a:bodyPr wrap="none" rtlCol="0">
            <a:spAutoFit/>
          </a:bodyPr>
          <a:lstStyle/>
          <a:p>
            <a:r>
              <a:rPr lang="en-US" dirty="0">
                <a:solidFill>
                  <a:schemeClr val="accent2"/>
                </a:solidFill>
              </a:rPr>
              <a:t>4</a:t>
            </a:r>
          </a:p>
        </p:txBody>
      </p:sp>
      <p:sp>
        <p:nvSpPr>
          <p:cNvPr id="78" name="TextBox 77">
            <a:extLst>
              <a:ext uri="{FF2B5EF4-FFF2-40B4-BE49-F238E27FC236}">
                <a16:creationId xmlns:a16="http://schemas.microsoft.com/office/drawing/2014/main" id="{7C6E983A-BA43-4DB9-8EBD-3D1ED4C38F0C}"/>
              </a:ext>
            </a:extLst>
          </p:cNvPr>
          <p:cNvSpPr txBox="1"/>
          <p:nvPr/>
        </p:nvSpPr>
        <p:spPr>
          <a:xfrm>
            <a:off x="4204358" y="3543955"/>
            <a:ext cx="301686" cy="369332"/>
          </a:xfrm>
          <a:prstGeom prst="rect">
            <a:avLst/>
          </a:prstGeom>
          <a:noFill/>
        </p:spPr>
        <p:txBody>
          <a:bodyPr wrap="none" rtlCol="0">
            <a:spAutoFit/>
          </a:bodyPr>
          <a:lstStyle/>
          <a:p>
            <a:r>
              <a:rPr lang="en-US" dirty="0">
                <a:solidFill>
                  <a:schemeClr val="accent2"/>
                </a:solidFill>
              </a:rPr>
              <a:t>3</a:t>
            </a:r>
          </a:p>
        </p:txBody>
      </p:sp>
      <p:sp>
        <p:nvSpPr>
          <p:cNvPr id="79" name="TextBox 78">
            <a:extLst>
              <a:ext uri="{FF2B5EF4-FFF2-40B4-BE49-F238E27FC236}">
                <a16:creationId xmlns:a16="http://schemas.microsoft.com/office/drawing/2014/main" id="{6B6B96C7-266C-C2E8-0437-6A6A08F4956B}"/>
              </a:ext>
            </a:extLst>
          </p:cNvPr>
          <p:cNvSpPr txBox="1"/>
          <p:nvPr/>
        </p:nvSpPr>
        <p:spPr>
          <a:xfrm>
            <a:off x="4204359" y="3121928"/>
            <a:ext cx="301686" cy="369332"/>
          </a:xfrm>
          <a:prstGeom prst="rect">
            <a:avLst/>
          </a:prstGeom>
          <a:noFill/>
        </p:spPr>
        <p:txBody>
          <a:bodyPr wrap="none" rtlCol="0">
            <a:spAutoFit/>
          </a:bodyPr>
          <a:lstStyle/>
          <a:p>
            <a:r>
              <a:rPr lang="en-US" dirty="0">
                <a:solidFill>
                  <a:schemeClr val="accent2"/>
                </a:solidFill>
              </a:rPr>
              <a:t>3</a:t>
            </a:r>
          </a:p>
        </p:txBody>
      </p:sp>
      <p:sp>
        <p:nvSpPr>
          <p:cNvPr id="80" name="TextBox 79">
            <a:extLst>
              <a:ext uri="{FF2B5EF4-FFF2-40B4-BE49-F238E27FC236}">
                <a16:creationId xmlns:a16="http://schemas.microsoft.com/office/drawing/2014/main" id="{40D31889-4823-5648-3528-CE205001B36D}"/>
              </a:ext>
            </a:extLst>
          </p:cNvPr>
          <p:cNvSpPr txBox="1"/>
          <p:nvPr/>
        </p:nvSpPr>
        <p:spPr>
          <a:xfrm>
            <a:off x="3688548" y="2641286"/>
            <a:ext cx="301686" cy="369332"/>
          </a:xfrm>
          <a:prstGeom prst="rect">
            <a:avLst/>
          </a:prstGeom>
          <a:noFill/>
        </p:spPr>
        <p:txBody>
          <a:bodyPr wrap="none" rtlCol="0">
            <a:spAutoFit/>
          </a:bodyPr>
          <a:lstStyle/>
          <a:p>
            <a:r>
              <a:rPr lang="en-US" dirty="0">
                <a:solidFill>
                  <a:schemeClr val="accent2"/>
                </a:solidFill>
              </a:rPr>
              <a:t>1</a:t>
            </a:r>
          </a:p>
        </p:txBody>
      </p:sp>
      <p:sp>
        <p:nvSpPr>
          <p:cNvPr id="81" name="TextBox 80">
            <a:extLst>
              <a:ext uri="{FF2B5EF4-FFF2-40B4-BE49-F238E27FC236}">
                <a16:creationId xmlns:a16="http://schemas.microsoft.com/office/drawing/2014/main" id="{43529996-47C1-8765-0BE0-AC1EA162CA5A}"/>
              </a:ext>
            </a:extLst>
          </p:cNvPr>
          <p:cNvSpPr txBox="1"/>
          <p:nvPr/>
        </p:nvSpPr>
        <p:spPr>
          <a:xfrm>
            <a:off x="4204361" y="2653010"/>
            <a:ext cx="301686" cy="369332"/>
          </a:xfrm>
          <a:prstGeom prst="rect">
            <a:avLst/>
          </a:prstGeom>
          <a:noFill/>
        </p:spPr>
        <p:txBody>
          <a:bodyPr wrap="none" rtlCol="0">
            <a:spAutoFit/>
          </a:bodyPr>
          <a:lstStyle/>
          <a:p>
            <a:r>
              <a:rPr lang="en-US" dirty="0">
                <a:solidFill>
                  <a:schemeClr val="accent2"/>
                </a:solidFill>
              </a:rPr>
              <a:t>1</a:t>
            </a:r>
          </a:p>
        </p:txBody>
      </p:sp>
      <p:sp>
        <p:nvSpPr>
          <p:cNvPr id="82" name="TextBox 81">
            <a:extLst>
              <a:ext uri="{FF2B5EF4-FFF2-40B4-BE49-F238E27FC236}">
                <a16:creationId xmlns:a16="http://schemas.microsoft.com/office/drawing/2014/main" id="{866C7866-11A8-7054-4A1B-1A3B8F1EF492}"/>
              </a:ext>
            </a:extLst>
          </p:cNvPr>
          <p:cNvSpPr txBox="1"/>
          <p:nvPr/>
        </p:nvSpPr>
        <p:spPr>
          <a:xfrm>
            <a:off x="4720174" y="2653011"/>
            <a:ext cx="301686" cy="369332"/>
          </a:xfrm>
          <a:prstGeom prst="rect">
            <a:avLst/>
          </a:prstGeom>
          <a:noFill/>
        </p:spPr>
        <p:txBody>
          <a:bodyPr wrap="none" rtlCol="0">
            <a:spAutoFit/>
          </a:bodyPr>
          <a:lstStyle/>
          <a:p>
            <a:r>
              <a:rPr lang="en-US" dirty="0">
                <a:solidFill>
                  <a:schemeClr val="accent2"/>
                </a:solidFill>
              </a:rPr>
              <a:t>1</a:t>
            </a:r>
          </a:p>
        </p:txBody>
      </p:sp>
      <p:sp>
        <p:nvSpPr>
          <p:cNvPr id="83" name="TextBox 82">
            <a:extLst>
              <a:ext uri="{FF2B5EF4-FFF2-40B4-BE49-F238E27FC236}">
                <a16:creationId xmlns:a16="http://schemas.microsoft.com/office/drawing/2014/main" id="{3F58988C-0833-FDFA-0565-01EDAC2B47A7}"/>
              </a:ext>
            </a:extLst>
          </p:cNvPr>
          <p:cNvSpPr txBox="1"/>
          <p:nvPr/>
        </p:nvSpPr>
        <p:spPr>
          <a:xfrm>
            <a:off x="5235987" y="2653012"/>
            <a:ext cx="301686" cy="369332"/>
          </a:xfrm>
          <a:prstGeom prst="rect">
            <a:avLst/>
          </a:prstGeom>
          <a:noFill/>
        </p:spPr>
        <p:txBody>
          <a:bodyPr wrap="none" rtlCol="0">
            <a:spAutoFit/>
          </a:bodyPr>
          <a:lstStyle/>
          <a:p>
            <a:r>
              <a:rPr lang="en-US" dirty="0">
                <a:solidFill>
                  <a:schemeClr val="accent2"/>
                </a:solidFill>
              </a:rPr>
              <a:t>1</a:t>
            </a:r>
          </a:p>
        </p:txBody>
      </p:sp>
      <p:sp>
        <p:nvSpPr>
          <p:cNvPr id="84" name="TextBox 83">
            <a:extLst>
              <a:ext uri="{FF2B5EF4-FFF2-40B4-BE49-F238E27FC236}">
                <a16:creationId xmlns:a16="http://schemas.microsoft.com/office/drawing/2014/main" id="{A8EB63F9-710C-5AA3-3474-65CF46D1481D}"/>
              </a:ext>
            </a:extLst>
          </p:cNvPr>
          <p:cNvSpPr txBox="1"/>
          <p:nvPr/>
        </p:nvSpPr>
        <p:spPr>
          <a:xfrm>
            <a:off x="4731899" y="3121933"/>
            <a:ext cx="301686" cy="369332"/>
          </a:xfrm>
          <a:prstGeom prst="rect">
            <a:avLst/>
          </a:prstGeom>
          <a:noFill/>
        </p:spPr>
        <p:txBody>
          <a:bodyPr wrap="none" rtlCol="0">
            <a:spAutoFit/>
          </a:bodyPr>
          <a:lstStyle/>
          <a:p>
            <a:r>
              <a:rPr lang="en-US" dirty="0">
                <a:solidFill>
                  <a:schemeClr val="accent2"/>
                </a:solidFill>
              </a:rPr>
              <a:t>1</a:t>
            </a:r>
          </a:p>
        </p:txBody>
      </p:sp>
      <p:sp>
        <p:nvSpPr>
          <p:cNvPr id="85" name="TextBox 84">
            <a:extLst>
              <a:ext uri="{FF2B5EF4-FFF2-40B4-BE49-F238E27FC236}">
                <a16:creationId xmlns:a16="http://schemas.microsoft.com/office/drawing/2014/main" id="{03AE7A20-00E0-A3D1-1848-4D7AC104A431}"/>
              </a:ext>
            </a:extLst>
          </p:cNvPr>
          <p:cNvSpPr txBox="1"/>
          <p:nvPr/>
        </p:nvSpPr>
        <p:spPr>
          <a:xfrm>
            <a:off x="4720177" y="3543962"/>
            <a:ext cx="301686" cy="369332"/>
          </a:xfrm>
          <a:prstGeom prst="rect">
            <a:avLst/>
          </a:prstGeom>
          <a:noFill/>
        </p:spPr>
        <p:txBody>
          <a:bodyPr wrap="none" rtlCol="0">
            <a:spAutoFit/>
          </a:bodyPr>
          <a:lstStyle/>
          <a:p>
            <a:r>
              <a:rPr lang="en-US" dirty="0">
                <a:solidFill>
                  <a:schemeClr val="accent2"/>
                </a:solidFill>
              </a:rPr>
              <a:t>1</a:t>
            </a:r>
          </a:p>
        </p:txBody>
      </p:sp>
      <p:sp>
        <p:nvSpPr>
          <p:cNvPr id="86" name="TextBox 85">
            <a:extLst>
              <a:ext uri="{FF2B5EF4-FFF2-40B4-BE49-F238E27FC236}">
                <a16:creationId xmlns:a16="http://schemas.microsoft.com/office/drawing/2014/main" id="{DAB2B675-172D-091A-BA18-9B211674FF5E}"/>
              </a:ext>
            </a:extLst>
          </p:cNvPr>
          <p:cNvSpPr txBox="1"/>
          <p:nvPr/>
        </p:nvSpPr>
        <p:spPr>
          <a:xfrm>
            <a:off x="5212544" y="3543963"/>
            <a:ext cx="301686" cy="369332"/>
          </a:xfrm>
          <a:prstGeom prst="rect">
            <a:avLst/>
          </a:prstGeom>
          <a:noFill/>
        </p:spPr>
        <p:txBody>
          <a:bodyPr wrap="none" rtlCol="0">
            <a:spAutoFit/>
          </a:bodyPr>
          <a:lstStyle/>
          <a:p>
            <a:r>
              <a:rPr lang="en-US" dirty="0">
                <a:solidFill>
                  <a:schemeClr val="accent2"/>
                </a:solidFill>
              </a:rPr>
              <a:t>2</a:t>
            </a:r>
          </a:p>
        </p:txBody>
      </p:sp>
      <p:sp>
        <p:nvSpPr>
          <p:cNvPr id="87" name="TextBox 86">
            <a:extLst>
              <a:ext uri="{FF2B5EF4-FFF2-40B4-BE49-F238E27FC236}">
                <a16:creationId xmlns:a16="http://schemas.microsoft.com/office/drawing/2014/main" id="{D2B6963C-4809-EF96-F6FF-E35E03EE1CC3}"/>
              </a:ext>
            </a:extLst>
          </p:cNvPr>
          <p:cNvSpPr txBox="1"/>
          <p:nvPr/>
        </p:nvSpPr>
        <p:spPr>
          <a:xfrm>
            <a:off x="5212545" y="3086767"/>
            <a:ext cx="301686" cy="369332"/>
          </a:xfrm>
          <a:prstGeom prst="rect">
            <a:avLst/>
          </a:prstGeom>
          <a:noFill/>
        </p:spPr>
        <p:txBody>
          <a:bodyPr wrap="none" rtlCol="0">
            <a:spAutoFit/>
          </a:bodyPr>
          <a:lstStyle/>
          <a:p>
            <a:r>
              <a:rPr lang="en-US" dirty="0">
                <a:solidFill>
                  <a:schemeClr val="accent2"/>
                </a:solidFill>
              </a:rPr>
              <a:t>1</a:t>
            </a:r>
          </a:p>
        </p:txBody>
      </p:sp>
      <p:sp>
        <p:nvSpPr>
          <p:cNvPr id="88" name="TextBox 87">
            <a:extLst>
              <a:ext uri="{FF2B5EF4-FFF2-40B4-BE49-F238E27FC236}">
                <a16:creationId xmlns:a16="http://schemas.microsoft.com/office/drawing/2014/main" id="{E60FD1F0-EB44-42DB-87D1-442EAF346924}"/>
              </a:ext>
            </a:extLst>
          </p:cNvPr>
          <p:cNvSpPr txBox="1"/>
          <p:nvPr/>
        </p:nvSpPr>
        <p:spPr>
          <a:xfrm>
            <a:off x="5775247" y="3555679"/>
            <a:ext cx="301686" cy="369332"/>
          </a:xfrm>
          <a:prstGeom prst="rect">
            <a:avLst/>
          </a:prstGeom>
          <a:noFill/>
        </p:spPr>
        <p:txBody>
          <a:bodyPr wrap="none" rtlCol="0">
            <a:spAutoFit/>
          </a:bodyPr>
          <a:lstStyle/>
          <a:p>
            <a:r>
              <a:rPr lang="en-US" dirty="0">
                <a:solidFill>
                  <a:schemeClr val="accent2"/>
                </a:solidFill>
              </a:rPr>
              <a:t>4</a:t>
            </a:r>
          </a:p>
        </p:txBody>
      </p:sp>
      <p:sp>
        <p:nvSpPr>
          <p:cNvPr id="89" name="TextBox 88">
            <a:extLst>
              <a:ext uri="{FF2B5EF4-FFF2-40B4-BE49-F238E27FC236}">
                <a16:creationId xmlns:a16="http://schemas.microsoft.com/office/drawing/2014/main" id="{3BE2EFB8-3AA4-04A3-8DCB-CF154E0AB039}"/>
              </a:ext>
            </a:extLst>
          </p:cNvPr>
          <p:cNvSpPr txBox="1"/>
          <p:nvPr/>
        </p:nvSpPr>
        <p:spPr>
          <a:xfrm>
            <a:off x="5939370" y="3016422"/>
            <a:ext cx="301686" cy="369332"/>
          </a:xfrm>
          <a:prstGeom prst="rect">
            <a:avLst/>
          </a:prstGeom>
          <a:noFill/>
        </p:spPr>
        <p:txBody>
          <a:bodyPr wrap="none" rtlCol="0">
            <a:spAutoFit/>
          </a:bodyPr>
          <a:lstStyle/>
          <a:p>
            <a:r>
              <a:rPr lang="en-US" dirty="0">
                <a:solidFill>
                  <a:schemeClr val="accent2"/>
                </a:solidFill>
              </a:rPr>
              <a:t>1</a:t>
            </a:r>
          </a:p>
        </p:txBody>
      </p:sp>
      <p:sp>
        <p:nvSpPr>
          <p:cNvPr id="90" name="TextBox 89">
            <a:extLst>
              <a:ext uri="{FF2B5EF4-FFF2-40B4-BE49-F238E27FC236}">
                <a16:creationId xmlns:a16="http://schemas.microsoft.com/office/drawing/2014/main" id="{BE54B396-F807-C2B1-D9FE-4D863172B5D4}"/>
              </a:ext>
            </a:extLst>
          </p:cNvPr>
          <p:cNvSpPr txBox="1"/>
          <p:nvPr/>
        </p:nvSpPr>
        <p:spPr>
          <a:xfrm>
            <a:off x="5775250" y="2664734"/>
            <a:ext cx="301686" cy="369332"/>
          </a:xfrm>
          <a:prstGeom prst="rect">
            <a:avLst/>
          </a:prstGeom>
          <a:noFill/>
        </p:spPr>
        <p:txBody>
          <a:bodyPr wrap="none" rtlCol="0">
            <a:spAutoFit/>
          </a:bodyPr>
          <a:lstStyle/>
          <a:p>
            <a:r>
              <a:rPr lang="en-US" dirty="0">
                <a:solidFill>
                  <a:schemeClr val="accent2"/>
                </a:solidFill>
              </a:rPr>
              <a:t>1</a:t>
            </a:r>
          </a:p>
        </p:txBody>
      </p:sp>
      <p:sp>
        <p:nvSpPr>
          <p:cNvPr id="91" name="TextBox 90">
            <a:extLst>
              <a:ext uri="{FF2B5EF4-FFF2-40B4-BE49-F238E27FC236}">
                <a16:creationId xmlns:a16="http://schemas.microsoft.com/office/drawing/2014/main" id="{68DA4777-B6D1-95B1-811D-478B0EB2335C}"/>
              </a:ext>
            </a:extLst>
          </p:cNvPr>
          <p:cNvSpPr txBox="1"/>
          <p:nvPr/>
        </p:nvSpPr>
        <p:spPr>
          <a:xfrm>
            <a:off x="6291063" y="2664735"/>
            <a:ext cx="301686" cy="369332"/>
          </a:xfrm>
          <a:prstGeom prst="rect">
            <a:avLst/>
          </a:prstGeom>
          <a:noFill/>
        </p:spPr>
        <p:txBody>
          <a:bodyPr wrap="none" rtlCol="0">
            <a:spAutoFit/>
          </a:bodyPr>
          <a:lstStyle/>
          <a:p>
            <a:r>
              <a:rPr lang="en-US" dirty="0">
                <a:solidFill>
                  <a:schemeClr val="accent2"/>
                </a:solidFill>
              </a:rPr>
              <a:t>1</a:t>
            </a:r>
          </a:p>
        </p:txBody>
      </p:sp>
      <p:sp>
        <p:nvSpPr>
          <p:cNvPr id="92" name="TextBox 91">
            <a:extLst>
              <a:ext uri="{FF2B5EF4-FFF2-40B4-BE49-F238E27FC236}">
                <a16:creationId xmlns:a16="http://schemas.microsoft.com/office/drawing/2014/main" id="{980D4372-0BF0-6325-2AF5-822A44F38C8D}"/>
              </a:ext>
            </a:extLst>
          </p:cNvPr>
          <p:cNvSpPr txBox="1"/>
          <p:nvPr/>
        </p:nvSpPr>
        <p:spPr>
          <a:xfrm>
            <a:off x="6806876" y="2664736"/>
            <a:ext cx="301686" cy="369332"/>
          </a:xfrm>
          <a:prstGeom prst="rect">
            <a:avLst/>
          </a:prstGeom>
          <a:noFill/>
        </p:spPr>
        <p:txBody>
          <a:bodyPr wrap="none" rtlCol="0">
            <a:spAutoFit/>
          </a:bodyPr>
          <a:lstStyle/>
          <a:p>
            <a:r>
              <a:rPr lang="en-US" dirty="0">
                <a:solidFill>
                  <a:schemeClr val="accent2"/>
                </a:solidFill>
              </a:rPr>
              <a:t>2</a:t>
            </a:r>
          </a:p>
        </p:txBody>
      </p:sp>
      <p:sp>
        <p:nvSpPr>
          <p:cNvPr id="93" name="TextBox 92">
            <a:extLst>
              <a:ext uri="{FF2B5EF4-FFF2-40B4-BE49-F238E27FC236}">
                <a16:creationId xmlns:a16="http://schemas.microsoft.com/office/drawing/2014/main" id="{E9DF6DF7-2E02-A143-04BC-DB6A3D98800A}"/>
              </a:ext>
            </a:extLst>
          </p:cNvPr>
          <p:cNvSpPr txBox="1"/>
          <p:nvPr/>
        </p:nvSpPr>
        <p:spPr>
          <a:xfrm>
            <a:off x="6302788" y="3133657"/>
            <a:ext cx="301686" cy="369332"/>
          </a:xfrm>
          <a:prstGeom prst="rect">
            <a:avLst/>
          </a:prstGeom>
          <a:noFill/>
        </p:spPr>
        <p:txBody>
          <a:bodyPr wrap="none" rtlCol="0">
            <a:spAutoFit/>
          </a:bodyPr>
          <a:lstStyle/>
          <a:p>
            <a:r>
              <a:rPr lang="en-US" dirty="0">
                <a:solidFill>
                  <a:schemeClr val="accent2"/>
                </a:solidFill>
              </a:rPr>
              <a:t>2</a:t>
            </a:r>
          </a:p>
        </p:txBody>
      </p:sp>
      <p:sp>
        <p:nvSpPr>
          <p:cNvPr id="94" name="TextBox 93">
            <a:extLst>
              <a:ext uri="{FF2B5EF4-FFF2-40B4-BE49-F238E27FC236}">
                <a16:creationId xmlns:a16="http://schemas.microsoft.com/office/drawing/2014/main" id="{95599765-DE59-35FD-4727-535299101ABD}"/>
              </a:ext>
            </a:extLst>
          </p:cNvPr>
          <p:cNvSpPr txBox="1"/>
          <p:nvPr/>
        </p:nvSpPr>
        <p:spPr>
          <a:xfrm>
            <a:off x="6291066" y="3555686"/>
            <a:ext cx="301686" cy="369332"/>
          </a:xfrm>
          <a:prstGeom prst="rect">
            <a:avLst/>
          </a:prstGeom>
          <a:noFill/>
        </p:spPr>
        <p:txBody>
          <a:bodyPr wrap="none" rtlCol="0">
            <a:spAutoFit/>
          </a:bodyPr>
          <a:lstStyle/>
          <a:p>
            <a:r>
              <a:rPr lang="en-US" dirty="0">
                <a:solidFill>
                  <a:schemeClr val="accent2"/>
                </a:solidFill>
              </a:rPr>
              <a:t>3</a:t>
            </a:r>
          </a:p>
        </p:txBody>
      </p:sp>
      <p:sp>
        <p:nvSpPr>
          <p:cNvPr id="95" name="TextBox 94">
            <a:extLst>
              <a:ext uri="{FF2B5EF4-FFF2-40B4-BE49-F238E27FC236}">
                <a16:creationId xmlns:a16="http://schemas.microsoft.com/office/drawing/2014/main" id="{BF663AE1-5C4F-AC6E-DE73-4201B7B86B78}"/>
              </a:ext>
            </a:extLst>
          </p:cNvPr>
          <p:cNvSpPr txBox="1"/>
          <p:nvPr/>
        </p:nvSpPr>
        <p:spPr>
          <a:xfrm>
            <a:off x="6783433" y="3555687"/>
            <a:ext cx="301686" cy="369332"/>
          </a:xfrm>
          <a:prstGeom prst="rect">
            <a:avLst/>
          </a:prstGeom>
          <a:noFill/>
        </p:spPr>
        <p:txBody>
          <a:bodyPr wrap="none" rtlCol="0">
            <a:spAutoFit/>
          </a:bodyPr>
          <a:lstStyle/>
          <a:p>
            <a:r>
              <a:rPr lang="en-US" dirty="0">
                <a:solidFill>
                  <a:schemeClr val="accent2"/>
                </a:solidFill>
              </a:rPr>
              <a:t>2</a:t>
            </a:r>
          </a:p>
        </p:txBody>
      </p:sp>
      <p:sp>
        <p:nvSpPr>
          <p:cNvPr id="96" name="TextBox 95">
            <a:extLst>
              <a:ext uri="{FF2B5EF4-FFF2-40B4-BE49-F238E27FC236}">
                <a16:creationId xmlns:a16="http://schemas.microsoft.com/office/drawing/2014/main" id="{B6AE7423-A4A3-372F-560A-10F98C0E8BF2}"/>
              </a:ext>
            </a:extLst>
          </p:cNvPr>
          <p:cNvSpPr txBox="1"/>
          <p:nvPr/>
        </p:nvSpPr>
        <p:spPr>
          <a:xfrm>
            <a:off x="6783434" y="3098491"/>
            <a:ext cx="301686" cy="369332"/>
          </a:xfrm>
          <a:prstGeom prst="rect">
            <a:avLst/>
          </a:prstGeom>
          <a:noFill/>
        </p:spPr>
        <p:txBody>
          <a:bodyPr wrap="none" rtlCol="0">
            <a:spAutoFit/>
          </a:bodyPr>
          <a:lstStyle/>
          <a:p>
            <a:r>
              <a:rPr lang="en-US" dirty="0">
                <a:solidFill>
                  <a:schemeClr val="accent2"/>
                </a:solidFill>
              </a:rPr>
              <a:t>2</a:t>
            </a:r>
          </a:p>
        </p:txBody>
      </p:sp>
      <p:sp>
        <p:nvSpPr>
          <p:cNvPr id="97" name="TextBox 96">
            <a:extLst>
              <a:ext uri="{FF2B5EF4-FFF2-40B4-BE49-F238E27FC236}">
                <a16:creationId xmlns:a16="http://schemas.microsoft.com/office/drawing/2014/main" id="{5B8B61B3-1FE8-B09E-6F53-FE8BE9F3335C}"/>
              </a:ext>
            </a:extLst>
          </p:cNvPr>
          <p:cNvSpPr txBox="1"/>
          <p:nvPr/>
        </p:nvSpPr>
        <p:spPr>
          <a:xfrm>
            <a:off x="7416476" y="3543957"/>
            <a:ext cx="301686" cy="369332"/>
          </a:xfrm>
          <a:prstGeom prst="rect">
            <a:avLst/>
          </a:prstGeom>
          <a:noFill/>
        </p:spPr>
        <p:txBody>
          <a:bodyPr wrap="none" rtlCol="0">
            <a:spAutoFit/>
          </a:bodyPr>
          <a:lstStyle/>
          <a:p>
            <a:r>
              <a:rPr lang="en-US" dirty="0">
                <a:solidFill>
                  <a:schemeClr val="accent2"/>
                </a:solidFill>
              </a:rPr>
              <a:t>3</a:t>
            </a:r>
          </a:p>
        </p:txBody>
      </p:sp>
      <p:sp>
        <p:nvSpPr>
          <p:cNvPr id="98" name="TextBox 97">
            <a:extLst>
              <a:ext uri="{FF2B5EF4-FFF2-40B4-BE49-F238E27FC236}">
                <a16:creationId xmlns:a16="http://schemas.microsoft.com/office/drawing/2014/main" id="{FD7F2B50-5F89-5162-5659-27C46D4F971D}"/>
              </a:ext>
            </a:extLst>
          </p:cNvPr>
          <p:cNvSpPr txBox="1"/>
          <p:nvPr/>
        </p:nvSpPr>
        <p:spPr>
          <a:xfrm>
            <a:off x="7416477" y="3121930"/>
            <a:ext cx="301686" cy="369332"/>
          </a:xfrm>
          <a:prstGeom prst="rect">
            <a:avLst/>
          </a:prstGeom>
          <a:noFill/>
        </p:spPr>
        <p:txBody>
          <a:bodyPr wrap="none" rtlCol="0">
            <a:spAutoFit/>
          </a:bodyPr>
          <a:lstStyle/>
          <a:p>
            <a:r>
              <a:rPr lang="en-US" dirty="0">
                <a:solidFill>
                  <a:schemeClr val="accent2"/>
                </a:solidFill>
              </a:rPr>
              <a:t>3</a:t>
            </a:r>
          </a:p>
        </p:txBody>
      </p:sp>
      <p:sp>
        <p:nvSpPr>
          <p:cNvPr id="99" name="TextBox 98">
            <a:extLst>
              <a:ext uri="{FF2B5EF4-FFF2-40B4-BE49-F238E27FC236}">
                <a16:creationId xmlns:a16="http://schemas.microsoft.com/office/drawing/2014/main" id="{8B45B46C-B51F-C6F2-382F-583D4B2AD98E}"/>
              </a:ext>
            </a:extLst>
          </p:cNvPr>
          <p:cNvSpPr txBox="1"/>
          <p:nvPr/>
        </p:nvSpPr>
        <p:spPr>
          <a:xfrm>
            <a:off x="7416479" y="2653012"/>
            <a:ext cx="301686" cy="369332"/>
          </a:xfrm>
          <a:prstGeom prst="rect">
            <a:avLst/>
          </a:prstGeom>
          <a:noFill/>
        </p:spPr>
        <p:txBody>
          <a:bodyPr wrap="none" rtlCol="0">
            <a:spAutoFit/>
          </a:bodyPr>
          <a:lstStyle/>
          <a:p>
            <a:r>
              <a:rPr lang="en-US" dirty="0">
                <a:solidFill>
                  <a:schemeClr val="accent2"/>
                </a:solidFill>
              </a:rPr>
              <a:t>3</a:t>
            </a:r>
          </a:p>
        </p:txBody>
      </p:sp>
      <p:sp>
        <p:nvSpPr>
          <p:cNvPr id="100" name="TextBox 99">
            <a:extLst>
              <a:ext uri="{FF2B5EF4-FFF2-40B4-BE49-F238E27FC236}">
                <a16:creationId xmlns:a16="http://schemas.microsoft.com/office/drawing/2014/main" id="{966D6F01-9005-8F69-9DFC-7FB62CD1A3FC}"/>
              </a:ext>
            </a:extLst>
          </p:cNvPr>
          <p:cNvSpPr txBox="1"/>
          <p:nvPr/>
        </p:nvSpPr>
        <p:spPr>
          <a:xfrm>
            <a:off x="7932292" y="2653013"/>
            <a:ext cx="301686" cy="369332"/>
          </a:xfrm>
          <a:prstGeom prst="rect">
            <a:avLst/>
          </a:prstGeom>
          <a:noFill/>
        </p:spPr>
        <p:txBody>
          <a:bodyPr wrap="none" rtlCol="0">
            <a:spAutoFit/>
          </a:bodyPr>
          <a:lstStyle/>
          <a:p>
            <a:r>
              <a:rPr lang="en-US" dirty="0">
                <a:solidFill>
                  <a:schemeClr val="accent2"/>
                </a:solidFill>
              </a:rPr>
              <a:t>4</a:t>
            </a:r>
          </a:p>
        </p:txBody>
      </p:sp>
      <p:sp>
        <p:nvSpPr>
          <p:cNvPr id="101" name="TextBox 100">
            <a:extLst>
              <a:ext uri="{FF2B5EF4-FFF2-40B4-BE49-F238E27FC236}">
                <a16:creationId xmlns:a16="http://schemas.microsoft.com/office/drawing/2014/main" id="{C957D8F6-CF8C-2815-9984-3C421439F447}"/>
              </a:ext>
            </a:extLst>
          </p:cNvPr>
          <p:cNvSpPr txBox="1"/>
          <p:nvPr/>
        </p:nvSpPr>
        <p:spPr>
          <a:xfrm>
            <a:off x="7944017" y="3121935"/>
            <a:ext cx="301686" cy="369332"/>
          </a:xfrm>
          <a:prstGeom prst="rect">
            <a:avLst/>
          </a:prstGeom>
          <a:noFill/>
        </p:spPr>
        <p:txBody>
          <a:bodyPr wrap="none" rtlCol="0">
            <a:spAutoFit/>
          </a:bodyPr>
          <a:lstStyle/>
          <a:p>
            <a:r>
              <a:rPr lang="en-US" dirty="0">
                <a:solidFill>
                  <a:schemeClr val="accent2"/>
                </a:solidFill>
              </a:rPr>
              <a:t>4</a:t>
            </a:r>
          </a:p>
        </p:txBody>
      </p:sp>
      <p:sp>
        <p:nvSpPr>
          <p:cNvPr id="102" name="TextBox 101">
            <a:extLst>
              <a:ext uri="{FF2B5EF4-FFF2-40B4-BE49-F238E27FC236}">
                <a16:creationId xmlns:a16="http://schemas.microsoft.com/office/drawing/2014/main" id="{FDCF6ED7-50EB-1BEF-A10D-78F584E250E1}"/>
              </a:ext>
            </a:extLst>
          </p:cNvPr>
          <p:cNvSpPr txBox="1"/>
          <p:nvPr/>
        </p:nvSpPr>
        <p:spPr>
          <a:xfrm>
            <a:off x="7932295" y="3543964"/>
            <a:ext cx="301686" cy="369332"/>
          </a:xfrm>
          <a:prstGeom prst="rect">
            <a:avLst/>
          </a:prstGeom>
          <a:noFill/>
        </p:spPr>
        <p:txBody>
          <a:bodyPr wrap="none" rtlCol="0">
            <a:spAutoFit/>
          </a:bodyPr>
          <a:lstStyle/>
          <a:p>
            <a:r>
              <a:rPr lang="en-US" dirty="0">
                <a:solidFill>
                  <a:schemeClr val="accent2"/>
                </a:solidFill>
              </a:rPr>
              <a:t>4</a:t>
            </a:r>
          </a:p>
        </p:txBody>
      </p:sp>
      <p:sp>
        <p:nvSpPr>
          <p:cNvPr id="103" name="TextBox 102">
            <a:extLst>
              <a:ext uri="{FF2B5EF4-FFF2-40B4-BE49-F238E27FC236}">
                <a16:creationId xmlns:a16="http://schemas.microsoft.com/office/drawing/2014/main" id="{42180295-EA9B-190C-D07A-64FD607B8050}"/>
              </a:ext>
            </a:extLst>
          </p:cNvPr>
          <p:cNvSpPr txBox="1"/>
          <p:nvPr/>
        </p:nvSpPr>
        <p:spPr>
          <a:xfrm>
            <a:off x="3733829" y="2205307"/>
            <a:ext cx="301686" cy="369332"/>
          </a:xfrm>
          <a:prstGeom prst="rect">
            <a:avLst/>
          </a:prstGeom>
          <a:noFill/>
        </p:spPr>
        <p:txBody>
          <a:bodyPr wrap="none" rtlCol="0">
            <a:spAutoFit/>
          </a:bodyPr>
          <a:lstStyle/>
          <a:p>
            <a:r>
              <a:rPr lang="en-US" dirty="0">
                <a:solidFill>
                  <a:schemeClr val="accent2"/>
                </a:solidFill>
              </a:rPr>
              <a:t>2</a:t>
            </a:r>
          </a:p>
        </p:txBody>
      </p:sp>
      <p:sp>
        <p:nvSpPr>
          <p:cNvPr id="104" name="TextBox 103">
            <a:extLst>
              <a:ext uri="{FF2B5EF4-FFF2-40B4-BE49-F238E27FC236}">
                <a16:creationId xmlns:a16="http://schemas.microsoft.com/office/drawing/2014/main" id="{E6D95C2E-0910-3C5A-39B8-823AABFD18AE}"/>
              </a:ext>
            </a:extLst>
          </p:cNvPr>
          <p:cNvSpPr txBox="1"/>
          <p:nvPr/>
        </p:nvSpPr>
        <p:spPr>
          <a:xfrm>
            <a:off x="3723715" y="1773774"/>
            <a:ext cx="301686" cy="369332"/>
          </a:xfrm>
          <a:prstGeom prst="rect">
            <a:avLst/>
          </a:prstGeom>
          <a:noFill/>
        </p:spPr>
        <p:txBody>
          <a:bodyPr wrap="none" rtlCol="0">
            <a:spAutoFit/>
          </a:bodyPr>
          <a:lstStyle/>
          <a:p>
            <a:r>
              <a:rPr lang="en-US" dirty="0">
                <a:solidFill>
                  <a:schemeClr val="accent2"/>
                </a:solidFill>
              </a:rPr>
              <a:t>3</a:t>
            </a:r>
          </a:p>
        </p:txBody>
      </p:sp>
      <p:sp>
        <p:nvSpPr>
          <p:cNvPr id="105" name="TextBox 104">
            <a:extLst>
              <a:ext uri="{FF2B5EF4-FFF2-40B4-BE49-F238E27FC236}">
                <a16:creationId xmlns:a16="http://schemas.microsoft.com/office/drawing/2014/main" id="{384D37BC-CB4A-0874-4A0C-0CDB06A9B1ED}"/>
              </a:ext>
            </a:extLst>
          </p:cNvPr>
          <p:cNvSpPr txBox="1"/>
          <p:nvPr/>
        </p:nvSpPr>
        <p:spPr>
          <a:xfrm>
            <a:off x="4239528" y="2207526"/>
            <a:ext cx="301686" cy="369332"/>
          </a:xfrm>
          <a:prstGeom prst="rect">
            <a:avLst/>
          </a:prstGeom>
          <a:noFill/>
        </p:spPr>
        <p:txBody>
          <a:bodyPr wrap="none" rtlCol="0">
            <a:spAutoFit/>
          </a:bodyPr>
          <a:lstStyle/>
          <a:p>
            <a:r>
              <a:rPr lang="en-US" dirty="0">
                <a:solidFill>
                  <a:schemeClr val="accent2"/>
                </a:solidFill>
              </a:rPr>
              <a:t>2</a:t>
            </a:r>
          </a:p>
        </p:txBody>
      </p:sp>
      <p:sp>
        <p:nvSpPr>
          <p:cNvPr id="106" name="TextBox 105">
            <a:extLst>
              <a:ext uri="{FF2B5EF4-FFF2-40B4-BE49-F238E27FC236}">
                <a16:creationId xmlns:a16="http://schemas.microsoft.com/office/drawing/2014/main" id="{1272FB97-55DA-3BA7-D9DD-B52C39D67024}"/>
              </a:ext>
            </a:extLst>
          </p:cNvPr>
          <p:cNvSpPr txBox="1"/>
          <p:nvPr/>
        </p:nvSpPr>
        <p:spPr>
          <a:xfrm>
            <a:off x="4239529" y="1785499"/>
            <a:ext cx="301686" cy="369332"/>
          </a:xfrm>
          <a:prstGeom prst="rect">
            <a:avLst/>
          </a:prstGeom>
          <a:noFill/>
        </p:spPr>
        <p:txBody>
          <a:bodyPr wrap="none" rtlCol="0">
            <a:spAutoFit/>
          </a:bodyPr>
          <a:lstStyle/>
          <a:p>
            <a:r>
              <a:rPr lang="en-US" dirty="0">
                <a:solidFill>
                  <a:schemeClr val="accent2"/>
                </a:solidFill>
              </a:rPr>
              <a:t>3</a:t>
            </a:r>
          </a:p>
        </p:txBody>
      </p:sp>
      <p:sp>
        <p:nvSpPr>
          <p:cNvPr id="107" name="TextBox 106">
            <a:extLst>
              <a:ext uri="{FF2B5EF4-FFF2-40B4-BE49-F238E27FC236}">
                <a16:creationId xmlns:a16="http://schemas.microsoft.com/office/drawing/2014/main" id="{7BD2629C-D1C5-36AC-94D4-0DCAC29371B0}"/>
              </a:ext>
            </a:extLst>
          </p:cNvPr>
          <p:cNvSpPr txBox="1"/>
          <p:nvPr/>
        </p:nvSpPr>
        <p:spPr>
          <a:xfrm>
            <a:off x="3723718" y="1304857"/>
            <a:ext cx="301686" cy="369332"/>
          </a:xfrm>
          <a:prstGeom prst="rect">
            <a:avLst/>
          </a:prstGeom>
          <a:noFill/>
        </p:spPr>
        <p:txBody>
          <a:bodyPr wrap="none" rtlCol="0">
            <a:spAutoFit/>
          </a:bodyPr>
          <a:lstStyle/>
          <a:p>
            <a:r>
              <a:rPr lang="en-US" dirty="0">
                <a:solidFill>
                  <a:schemeClr val="accent2"/>
                </a:solidFill>
              </a:rPr>
              <a:t>4</a:t>
            </a:r>
          </a:p>
        </p:txBody>
      </p:sp>
      <p:sp>
        <p:nvSpPr>
          <p:cNvPr id="108" name="TextBox 107">
            <a:extLst>
              <a:ext uri="{FF2B5EF4-FFF2-40B4-BE49-F238E27FC236}">
                <a16:creationId xmlns:a16="http://schemas.microsoft.com/office/drawing/2014/main" id="{051D0A68-6B52-09FE-B650-AB43C4BF846B}"/>
              </a:ext>
            </a:extLst>
          </p:cNvPr>
          <p:cNvSpPr txBox="1"/>
          <p:nvPr/>
        </p:nvSpPr>
        <p:spPr>
          <a:xfrm>
            <a:off x="4239531" y="1316581"/>
            <a:ext cx="301686" cy="369332"/>
          </a:xfrm>
          <a:prstGeom prst="rect">
            <a:avLst/>
          </a:prstGeom>
          <a:noFill/>
        </p:spPr>
        <p:txBody>
          <a:bodyPr wrap="none" rtlCol="0">
            <a:spAutoFit/>
          </a:bodyPr>
          <a:lstStyle/>
          <a:p>
            <a:r>
              <a:rPr lang="en-US" dirty="0">
                <a:solidFill>
                  <a:schemeClr val="accent2"/>
                </a:solidFill>
              </a:rPr>
              <a:t>4</a:t>
            </a:r>
          </a:p>
        </p:txBody>
      </p:sp>
      <p:sp>
        <p:nvSpPr>
          <p:cNvPr id="109" name="TextBox 108">
            <a:extLst>
              <a:ext uri="{FF2B5EF4-FFF2-40B4-BE49-F238E27FC236}">
                <a16:creationId xmlns:a16="http://schemas.microsoft.com/office/drawing/2014/main" id="{366E7FAF-4EB3-F818-534D-DD8D84A95DD8}"/>
              </a:ext>
            </a:extLst>
          </p:cNvPr>
          <p:cNvSpPr txBox="1"/>
          <p:nvPr/>
        </p:nvSpPr>
        <p:spPr>
          <a:xfrm>
            <a:off x="4755344" y="1316582"/>
            <a:ext cx="301686" cy="369332"/>
          </a:xfrm>
          <a:prstGeom prst="rect">
            <a:avLst/>
          </a:prstGeom>
          <a:noFill/>
        </p:spPr>
        <p:txBody>
          <a:bodyPr wrap="none" rtlCol="0">
            <a:spAutoFit/>
          </a:bodyPr>
          <a:lstStyle/>
          <a:p>
            <a:r>
              <a:rPr lang="en-US" dirty="0">
                <a:solidFill>
                  <a:schemeClr val="accent2"/>
                </a:solidFill>
              </a:rPr>
              <a:t>4</a:t>
            </a:r>
          </a:p>
        </p:txBody>
      </p:sp>
      <p:sp>
        <p:nvSpPr>
          <p:cNvPr id="110" name="TextBox 109">
            <a:extLst>
              <a:ext uri="{FF2B5EF4-FFF2-40B4-BE49-F238E27FC236}">
                <a16:creationId xmlns:a16="http://schemas.microsoft.com/office/drawing/2014/main" id="{913905FF-9DA6-859B-F220-64E78EDBED8C}"/>
              </a:ext>
            </a:extLst>
          </p:cNvPr>
          <p:cNvSpPr txBox="1"/>
          <p:nvPr/>
        </p:nvSpPr>
        <p:spPr>
          <a:xfrm>
            <a:off x="5271157" y="1316583"/>
            <a:ext cx="301686" cy="369332"/>
          </a:xfrm>
          <a:prstGeom prst="rect">
            <a:avLst/>
          </a:prstGeom>
          <a:noFill/>
        </p:spPr>
        <p:txBody>
          <a:bodyPr wrap="none" rtlCol="0">
            <a:spAutoFit/>
          </a:bodyPr>
          <a:lstStyle/>
          <a:p>
            <a:r>
              <a:rPr lang="en-US" dirty="0">
                <a:solidFill>
                  <a:schemeClr val="accent2"/>
                </a:solidFill>
              </a:rPr>
              <a:t>4</a:t>
            </a:r>
          </a:p>
        </p:txBody>
      </p:sp>
      <p:sp>
        <p:nvSpPr>
          <p:cNvPr id="111" name="TextBox 110">
            <a:extLst>
              <a:ext uri="{FF2B5EF4-FFF2-40B4-BE49-F238E27FC236}">
                <a16:creationId xmlns:a16="http://schemas.microsoft.com/office/drawing/2014/main" id="{33AB77A9-ECB1-67ED-3C0E-AE72EE7F8CF0}"/>
              </a:ext>
            </a:extLst>
          </p:cNvPr>
          <p:cNvSpPr txBox="1"/>
          <p:nvPr/>
        </p:nvSpPr>
        <p:spPr>
          <a:xfrm>
            <a:off x="4767069" y="1785504"/>
            <a:ext cx="301686" cy="369332"/>
          </a:xfrm>
          <a:prstGeom prst="rect">
            <a:avLst/>
          </a:prstGeom>
          <a:noFill/>
        </p:spPr>
        <p:txBody>
          <a:bodyPr wrap="none" rtlCol="0">
            <a:spAutoFit/>
          </a:bodyPr>
          <a:lstStyle/>
          <a:p>
            <a:r>
              <a:rPr lang="en-US" dirty="0">
                <a:solidFill>
                  <a:schemeClr val="accent2"/>
                </a:solidFill>
              </a:rPr>
              <a:t>3</a:t>
            </a:r>
          </a:p>
        </p:txBody>
      </p:sp>
      <p:sp>
        <p:nvSpPr>
          <p:cNvPr id="112" name="TextBox 111">
            <a:extLst>
              <a:ext uri="{FF2B5EF4-FFF2-40B4-BE49-F238E27FC236}">
                <a16:creationId xmlns:a16="http://schemas.microsoft.com/office/drawing/2014/main" id="{996CBC3C-0133-DC72-E2E4-99D88C2E94D3}"/>
              </a:ext>
            </a:extLst>
          </p:cNvPr>
          <p:cNvSpPr txBox="1"/>
          <p:nvPr/>
        </p:nvSpPr>
        <p:spPr>
          <a:xfrm>
            <a:off x="4755347" y="2207533"/>
            <a:ext cx="301686" cy="369332"/>
          </a:xfrm>
          <a:prstGeom prst="rect">
            <a:avLst/>
          </a:prstGeom>
          <a:noFill/>
        </p:spPr>
        <p:txBody>
          <a:bodyPr wrap="none" rtlCol="0">
            <a:spAutoFit/>
          </a:bodyPr>
          <a:lstStyle/>
          <a:p>
            <a:r>
              <a:rPr lang="en-US" dirty="0">
                <a:solidFill>
                  <a:schemeClr val="accent2"/>
                </a:solidFill>
              </a:rPr>
              <a:t>2</a:t>
            </a:r>
          </a:p>
        </p:txBody>
      </p:sp>
      <p:sp>
        <p:nvSpPr>
          <p:cNvPr id="113" name="TextBox 112">
            <a:extLst>
              <a:ext uri="{FF2B5EF4-FFF2-40B4-BE49-F238E27FC236}">
                <a16:creationId xmlns:a16="http://schemas.microsoft.com/office/drawing/2014/main" id="{926E0214-E961-A29E-425B-4C513FD36CF5}"/>
              </a:ext>
            </a:extLst>
          </p:cNvPr>
          <p:cNvSpPr txBox="1"/>
          <p:nvPr/>
        </p:nvSpPr>
        <p:spPr>
          <a:xfrm>
            <a:off x="5247714" y="2207534"/>
            <a:ext cx="301686" cy="369332"/>
          </a:xfrm>
          <a:prstGeom prst="rect">
            <a:avLst/>
          </a:prstGeom>
          <a:noFill/>
        </p:spPr>
        <p:txBody>
          <a:bodyPr wrap="none" rtlCol="0">
            <a:spAutoFit/>
          </a:bodyPr>
          <a:lstStyle/>
          <a:p>
            <a:r>
              <a:rPr lang="en-US" dirty="0">
                <a:solidFill>
                  <a:schemeClr val="accent2"/>
                </a:solidFill>
              </a:rPr>
              <a:t>2</a:t>
            </a:r>
          </a:p>
        </p:txBody>
      </p:sp>
      <p:sp>
        <p:nvSpPr>
          <p:cNvPr id="114" name="TextBox 113">
            <a:extLst>
              <a:ext uri="{FF2B5EF4-FFF2-40B4-BE49-F238E27FC236}">
                <a16:creationId xmlns:a16="http://schemas.microsoft.com/office/drawing/2014/main" id="{D19C5AEC-9DC3-7E9F-1CB0-B321BFBE609C}"/>
              </a:ext>
            </a:extLst>
          </p:cNvPr>
          <p:cNvSpPr txBox="1"/>
          <p:nvPr/>
        </p:nvSpPr>
        <p:spPr>
          <a:xfrm>
            <a:off x="5247715" y="1750338"/>
            <a:ext cx="301686" cy="369332"/>
          </a:xfrm>
          <a:prstGeom prst="rect">
            <a:avLst/>
          </a:prstGeom>
          <a:noFill/>
        </p:spPr>
        <p:txBody>
          <a:bodyPr wrap="none" rtlCol="0">
            <a:spAutoFit/>
          </a:bodyPr>
          <a:lstStyle/>
          <a:p>
            <a:r>
              <a:rPr lang="en-US" dirty="0">
                <a:solidFill>
                  <a:schemeClr val="accent2"/>
                </a:solidFill>
              </a:rPr>
              <a:t>3</a:t>
            </a:r>
          </a:p>
        </p:txBody>
      </p:sp>
      <p:sp>
        <p:nvSpPr>
          <p:cNvPr id="115" name="TextBox 114">
            <a:extLst>
              <a:ext uri="{FF2B5EF4-FFF2-40B4-BE49-F238E27FC236}">
                <a16:creationId xmlns:a16="http://schemas.microsoft.com/office/drawing/2014/main" id="{0EC5CFDF-24AC-AF6B-143B-76821CD8B7CF}"/>
              </a:ext>
            </a:extLst>
          </p:cNvPr>
          <p:cNvSpPr txBox="1"/>
          <p:nvPr/>
        </p:nvSpPr>
        <p:spPr>
          <a:xfrm>
            <a:off x="5810417" y="2219250"/>
            <a:ext cx="301686" cy="369332"/>
          </a:xfrm>
          <a:prstGeom prst="rect">
            <a:avLst/>
          </a:prstGeom>
          <a:noFill/>
        </p:spPr>
        <p:txBody>
          <a:bodyPr wrap="none" rtlCol="0">
            <a:spAutoFit/>
          </a:bodyPr>
          <a:lstStyle/>
          <a:p>
            <a:r>
              <a:rPr lang="en-US" dirty="0">
                <a:solidFill>
                  <a:schemeClr val="accent2"/>
                </a:solidFill>
              </a:rPr>
              <a:t>2</a:t>
            </a:r>
          </a:p>
        </p:txBody>
      </p:sp>
      <p:sp>
        <p:nvSpPr>
          <p:cNvPr id="116" name="TextBox 115">
            <a:extLst>
              <a:ext uri="{FF2B5EF4-FFF2-40B4-BE49-F238E27FC236}">
                <a16:creationId xmlns:a16="http://schemas.microsoft.com/office/drawing/2014/main" id="{252C639A-6FDC-0E5C-BD6F-53B144485BCD}"/>
              </a:ext>
            </a:extLst>
          </p:cNvPr>
          <p:cNvSpPr txBox="1"/>
          <p:nvPr/>
        </p:nvSpPr>
        <p:spPr>
          <a:xfrm>
            <a:off x="5810418" y="1797223"/>
            <a:ext cx="301686" cy="369332"/>
          </a:xfrm>
          <a:prstGeom prst="rect">
            <a:avLst/>
          </a:prstGeom>
          <a:noFill/>
        </p:spPr>
        <p:txBody>
          <a:bodyPr wrap="none" rtlCol="0">
            <a:spAutoFit/>
          </a:bodyPr>
          <a:lstStyle/>
          <a:p>
            <a:r>
              <a:rPr lang="en-US" dirty="0">
                <a:solidFill>
                  <a:schemeClr val="accent2"/>
                </a:solidFill>
              </a:rPr>
              <a:t>3</a:t>
            </a:r>
          </a:p>
        </p:txBody>
      </p:sp>
      <p:sp>
        <p:nvSpPr>
          <p:cNvPr id="117" name="TextBox 116">
            <a:extLst>
              <a:ext uri="{FF2B5EF4-FFF2-40B4-BE49-F238E27FC236}">
                <a16:creationId xmlns:a16="http://schemas.microsoft.com/office/drawing/2014/main" id="{A5AD7F42-B8B1-AF24-74CA-577E5A1DAB74}"/>
              </a:ext>
            </a:extLst>
          </p:cNvPr>
          <p:cNvSpPr txBox="1"/>
          <p:nvPr/>
        </p:nvSpPr>
        <p:spPr>
          <a:xfrm>
            <a:off x="5810420" y="1328305"/>
            <a:ext cx="301686" cy="369332"/>
          </a:xfrm>
          <a:prstGeom prst="rect">
            <a:avLst/>
          </a:prstGeom>
          <a:noFill/>
        </p:spPr>
        <p:txBody>
          <a:bodyPr wrap="none" rtlCol="0">
            <a:spAutoFit/>
          </a:bodyPr>
          <a:lstStyle/>
          <a:p>
            <a:r>
              <a:rPr lang="en-US" dirty="0">
                <a:solidFill>
                  <a:schemeClr val="accent2"/>
                </a:solidFill>
              </a:rPr>
              <a:t>4</a:t>
            </a:r>
          </a:p>
        </p:txBody>
      </p:sp>
      <p:sp>
        <p:nvSpPr>
          <p:cNvPr id="118" name="TextBox 117">
            <a:extLst>
              <a:ext uri="{FF2B5EF4-FFF2-40B4-BE49-F238E27FC236}">
                <a16:creationId xmlns:a16="http://schemas.microsoft.com/office/drawing/2014/main" id="{A7116B6D-98C8-DBD4-F251-65B5B0D349F4}"/>
              </a:ext>
            </a:extLst>
          </p:cNvPr>
          <p:cNvSpPr txBox="1"/>
          <p:nvPr/>
        </p:nvSpPr>
        <p:spPr>
          <a:xfrm>
            <a:off x="6326233" y="1328306"/>
            <a:ext cx="301686" cy="369332"/>
          </a:xfrm>
          <a:prstGeom prst="rect">
            <a:avLst/>
          </a:prstGeom>
          <a:noFill/>
        </p:spPr>
        <p:txBody>
          <a:bodyPr wrap="none" rtlCol="0">
            <a:spAutoFit/>
          </a:bodyPr>
          <a:lstStyle/>
          <a:p>
            <a:r>
              <a:rPr lang="en-US" dirty="0">
                <a:solidFill>
                  <a:schemeClr val="accent2"/>
                </a:solidFill>
              </a:rPr>
              <a:t>4</a:t>
            </a:r>
          </a:p>
        </p:txBody>
      </p:sp>
      <p:sp>
        <p:nvSpPr>
          <p:cNvPr id="119" name="TextBox 118">
            <a:extLst>
              <a:ext uri="{FF2B5EF4-FFF2-40B4-BE49-F238E27FC236}">
                <a16:creationId xmlns:a16="http://schemas.microsoft.com/office/drawing/2014/main" id="{763F6823-0C56-308A-2A28-B99C99F38C69}"/>
              </a:ext>
            </a:extLst>
          </p:cNvPr>
          <p:cNvSpPr txBox="1"/>
          <p:nvPr/>
        </p:nvSpPr>
        <p:spPr>
          <a:xfrm>
            <a:off x="6842046" y="1328307"/>
            <a:ext cx="301686" cy="369332"/>
          </a:xfrm>
          <a:prstGeom prst="rect">
            <a:avLst/>
          </a:prstGeom>
          <a:noFill/>
        </p:spPr>
        <p:txBody>
          <a:bodyPr wrap="none" rtlCol="0">
            <a:spAutoFit/>
          </a:bodyPr>
          <a:lstStyle/>
          <a:p>
            <a:r>
              <a:rPr lang="en-US" dirty="0">
                <a:solidFill>
                  <a:schemeClr val="accent2"/>
                </a:solidFill>
              </a:rPr>
              <a:t>4</a:t>
            </a:r>
          </a:p>
        </p:txBody>
      </p:sp>
      <p:sp>
        <p:nvSpPr>
          <p:cNvPr id="120" name="TextBox 119">
            <a:extLst>
              <a:ext uri="{FF2B5EF4-FFF2-40B4-BE49-F238E27FC236}">
                <a16:creationId xmlns:a16="http://schemas.microsoft.com/office/drawing/2014/main" id="{0F85E33C-10FA-C7C0-CFB3-32B897C215B4}"/>
              </a:ext>
            </a:extLst>
          </p:cNvPr>
          <p:cNvSpPr txBox="1"/>
          <p:nvPr/>
        </p:nvSpPr>
        <p:spPr>
          <a:xfrm>
            <a:off x="6337958" y="1797228"/>
            <a:ext cx="301686" cy="369332"/>
          </a:xfrm>
          <a:prstGeom prst="rect">
            <a:avLst/>
          </a:prstGeom>
          <a:noFill/>
        </p:spPr>
        <p:txBody>
          <a:bodyPr wrap="none" rtlCol="0">
            <a:spAutoFit/>
          </a:bodyPr>
          <a:lstStyle/>
          <a:p>
            <a:r>
              <a:rPr lang="en-US" dirty="0">
                <a:solidFill>
                  <a:schemeClr val="accent2"/>
                </a:solidFill>
              </a:rPr>
              <a:t>3</a:t>
            </a:r>
          </a:p>
        </p:txBody>
      </p:sp>
      <p:sp>
        <p:nvSpPr>
          <p:cNvPr id="121" name="TextBox 120">
            <a:extLst>
              <a:ext uri="{FF2B5EF4-FFF2-40B4-BE49-F238E27FC236}">
                <a16:creationId xmlns:a16="http://schemas.microsoft.com/office/drawing/2014/main" id="{B9A94DC3-1D31-D6AD-7AC0-42C541ED4967}"/>
              </a:ext>
            </a:extLst>
          </p:cNvPr>
          <p:cNvSpPr txBox="1"/>
          <p:nvPr/>
        </p:nvSpPr>
        <p:spPr>
          <a:xfrm>
            <a:off x="6326236" y="2219257"/>
            <a:ext cx="301686" cy="369332"/>
          </a:xfrm>
          <a:prstGeom prst="rect">
            <a:avLst/>
          </a:prstGeom>
          <a:noFill/>
        </p:spPr>
        <p:txBody>
          <a:bodyPr wrap="none" rtlCol="0">
            <a:spAutoFit/>
          </a:bodyPr>
          <a:lstStyle/>
          <a:p>
            <a:r>
              <a:rPr lang="en-US" dirty="0">
                <a:solidFill>
                  <a:schemeClr val="accent2"/>
                </a:solidFill>
              </a:rPr>
              <a:t>2</a:t>
            </a:r>
          </a:p>
        </p:txBody>
      </p:sp>
      <p:sp>
        <p:nvSpPr>
          <p:cNvPr id="122" name="TextBox 121">
            <a:extLst>
              <a:ext uri="{FF2B5EF4-FFF2-40B4-BE49-F238E27FC236}">
                <a16:creationId xmlns:a16="http://schemas.microsoft.com/office/drawing/2014/main" id="{B89FAF8A-6BC4-AA01-340E-621EFC3709C9}"/>
              </a:ext>
            </a:extLst>
          </p:cNvPr>
          <p:cNvSpPr txBox="1"/>
          <p:nvPr/>
        </p:nvSpPr>
        <p:spPr>
          <a:xfrm>
            <a:off x="6818603" y="2219258"/>
            <a:ext cx="301686" cy="369332"/>
          </a:xfrm>
          <a:prstGeom prst="rect">
            <a:avLst/>
          </a:prstGeom>
          <a:noFill/>
        </p:spPr>
        <p:txBody>
          <a:bodyPr wrap="none" rtlCol="0">
            <a:spAutoFit/>
          </a:bodyPr>
          <a:lstStyle/>
          <a:p>
            <a:r>
              <a:rPr lang="en-US" dirty="0">
                <a:solidFill>
                  <a:schemeClr val="accent2"/>
                </a:solidFill>
              </a:rPr>
              <a:t>2</a:t>
            </a:r>
          </a:p>
        </p:txBody>
      </p:sp>
      <p:sp>
        <p:nvSpPr>
          <p:cNvPr id="123" name="TextBox 122">
            <a:extLst>
              <a:ext uri="{FF2B5EF4-FFF2-40B4-BE49-F238E27FC236}">
                <a16:creationId xmlns:a16="http://schemas.microsoft.com/office/drawing/2014/main" id="{772DE885-9AC3-9E4D-AA7C-715995542D02}"/>
              </a:ext>
            </a:extLst>
          </p:cNvPr>
          <p:cNvSpPr txBox="1"/>
          <p:nvPr/>
        </p:nvSpPr>
        <p:spPr>
          <a:xfrm>
            <a:off x="6818604" y="1762062"/>
            <a:ext cx="301686" cy="369332"/>
          </a:xfrm>
          <a:prstGeom prst="rect">
            <a:avLst/>
          </a:prstGeom>
          <a:noFill/>
        </p:spPr>
        <p:txBody>
          <a:bodyPr wrap="none" rtlCol="0">
            <a:spAutoFit/>
          </a:bodyPr>
          <a:lstStyle/>
          <a:p>
            <a:r>
              <a:rPr lang="en-US" dirty="0">
                <a:solidFill>
                  <a:schemeClr val="accent2"/>
                </a:solidFill>
              </a:rPr>
              <a:t>3</a:t>
            </a:r>
          </a:p>
        </p:txBody>
      </p:sp>
      <p:sp>
        <p:nvSpPr>
          <p:cNvPr id="124" name="TextBox 123">
            <a:extLst>
              <a:ext uri="{FF2B5EF4-FFF2-40B4-BE49-F238E27FC236}">
                <a16:creationId xmlns:a16="http://schemas.microsoft.com/office/drawing/2014/main" id="{2581A97D-09EA-F3C5-77C7-DE52403E727F}"/>
              </a:ext>
            </a:extLst>
          </p:cNvPr>
          <p:cNvSpPr txBox="1"/>
          <p:nvPr/>
        </p:nvSpPr>
        <p:spPr>
          <a:xfrm>
            <a:off x="7451646" y="2207528"/>
            <a:ext cx="301686" cy="369332"/>
          </a:xfrm>
          <a:prstGeom prst="rect">
            <a:avLst/>
          </a:prstGeom>
          <a:noFill/>
        </p:spPr>
        <p:txBody>
          <a:bodyPr wrap="none" rtlCol="0">
            <a:spAutoFit/>
          </a:bodyPr>
          <a:lstStyle/>
          <a:p>
            <a:r>
              <a:rPr lang="en-US" dirty="0">
                <a:solidFill>
                  <a:schemeClr val="accent2"/>
                </a:solidFill>
              </a:rPr>
              <a:t>3</a:t>
            </a:r>
          </a:p>
        </p:txBody>
      </p:sp>
      <p:sp>
        <p:nvSpPr>
          <p:cNvPr id="125" name="TextBox 124">
            <a:extLst>
              <a:ext uri="{FF2B5EF4-FFF2-40B4-BE49-F238E27FC236}">
                <a16:creationId xmlns:a16="http://schemas.microsoft.com/office/drawing/2014/main" id="{B4235574-C281-F480-E175-5C9EABDC4071}"/>
              </a:ext>
            </a:extLst>
          </p:cNvPr>
          <p:cNvSpPr txBox="1"/>
          <p:nvPr/>
        </p:nvSpPr>
        <p:spPr>
          <a:xfrm>
            <a:off x="7451647" y="1785501"/>
            <a:ext cx="301686" cy="369332"/>
          </a:xfrm>
          <a:prstGeom prst="rect">
            <a:avLst/>
          </a:prstGeom>
          <a:noFill/>
        </p:spPr>
        <p:txBody>
          <a:bodyPr wrap="none" rtlCol="0">
            <a:spAutoFit/>
          </a:bodyPr>
          <a:lstStyle/>
          <a:p>
            <a:r>
              <a:rPr lang="en-US" dirty="0">
                <a:solidFill>
                  <a:schemeClr val="accent2"/>
                </a:solidFill>
              </a:rPr>
              <a:t>3</a:t>
            </a:r>
          </a:p>
        </p:txBody>
      </p:sp>
      <p:sp>
        <p:nvSpPr>
          <p:cNvPr id="126" name="TextBox 125">
            <a:extLst>
              <a:ext uri="{FF2B5EF4-FFF2-40B4-BE49-F238E27FC236}">
                <a16:creationId xmlns:a16="http://schemas.microsoft.com/office/drawing/2014/main" id="{47C4A9A8-B044-2815-1CE5-DBE80A4CA264}"/>
              </a:ext>
            </a:extLst>
          </p:cNvPr>
          <p:cNvSpPr txBox="1"/>
          <p:nvPr/>
        </p:nvSpPr>
        <p:spPr>
          <a:xfrm>
            <a:off x="7451649" y="1316583"/>
            <a:ext cx="301686" cy="369332"/>
          </a:xfrm>
          <a:prstGeom prst="rect">
            <a:avLst/>
          </a:prstGeom>
          <a:noFill/>
        </p:spPr>
        <p:txBody>
          <a:bodyPr wrap="none" rtlCol="0">
            <a:spAutoFit/>
          </a:bodyPr>
          <a:lstStyle/>
          <a:p>
            <a:r>
              <a:rPr lang="en-US" dirty="0">
                <a:solidFill>
                  <a:schemeClr val="accent2"/>
                </a:solidFill>
              </a:rPr>
              <a:t>4</a:t>
            </a:r>
          </a:p>
        </p:txBody>
      </p:sp>
      <p:sp>
        <p:nvSpPr>
          <p:cNvPr id="127" name="TextBox 126">
            <a:extLst>
              <a:ext uri="{FF2B5EF4-FFF2-40B4-BE49-F238E27FC236}">
                <a16:creationId xmlns:a16="http://schemas.microsoft.com/office/drawing/2014/main" id="{F85D3561-39A1-D9C4-1FEB-A13122CEB416}"/>
              </a:ext>
            </a:extLst>
          </p:cNvPr>
          <p:cNvSpPr txBox="1"/>
          <p:nvPr/>
        </p:nvSpPr>
        <p:spPr>
          <a:xfrm>
            <a:off x="7967462" y="1316584"/>
            <a:ext cx="301686" cy="369332"/>
          </a:xfrm>
          <a:prstGeom prst="rect">
            <a:avLst/>
          </a:prstGeom>
          <a:noFill/>
        </p:spPr>
        <p:txBody>
          <a:bodyPr wrap="none" rtlCol="0">
            <a:spAutoFit/>
          </a:bodyPr>
          <a:lstStyle/>
          <a:p>
            <a:r>
              <a:rPr lang="en-US" dirty="0">
                <a:solidFill>
                  <a:schemeClr val="accent2"/>
                </a:solidFill>
              </a:rPr>
              <a:t>5</a:t>
            </a:r>
          </a:p>
        </p:txBody>
      </p:sp>
      <p:sp>
        <p:nvSpPr>
          <p:cNvPr id="128" name="TextBox 127">
            <a:extLst>
              <a:ext uri="{FF2B5EF4-FFF2-40B4-BE49-F238E27FC236}">
                <a16:creationId xmlns:a16="http://schemas.microsoft.com/office/drawing/2014/main" id="{7487FFF2-F15E-FE55-3966-CC22BBE34D30}"/>
              </a:ext>
            </a:extLst>
          </p:cNvPr>
          <p:cNvSpPr txBox="1"/>
          <p:nvPr/>
        </p:nvSpPr>
        <p:spPr>
          <a:xfrm>
            <a:off x="7979187" y="1785506"/>
            <a:ext cx="301686" cy="369332"/>
          </a:xfrm>
          <a:prstGeom prst="rect">
            <a:avLst/>
          </a:prstGeom>
          <a:noFill/>
        </p:spPr>
        <p:txBody>
          <a:bodyPr wrap="none" rtlCol="0">
            <a:spAutoFit/>
          </a:bodyPr>
          <a:lstStyle/>
          <a:p>
            <a:r>
              <a:rPr lang="en-US" dirty="0">
                <a:solidFill>
                  <a:schemeClr val="accent2"/>
                </a:solidFill>
              </a:rPr>
              <a:t>4</a:t>
            </a:r>
          </a:p>
        </p:txBody>
      </p:sp>
      <p:sp>
        <p:nvSpPr>
          <p:cNvPr id="129" name="TextBox 128">
            <a:extLst>
              <a:ext uri="{FF2B5EF4-FFF2-40B4-BE49-F238E27FC236}">
                <a16:creationId xmlns:a16="http://schemas.microsoft.com/office/drawing/2014/main" id="{C18DFA46-AB7F-1922-F23D-63BD224FDCF8}"/>
              </a:ext>
            </a:extLst>
          </p:cNvPr>
          <p:cNvSpPr txBox="1"/>
          <p:nvPr/>
        </p:nvSpPr>
        <p:spPr>
          <a:xfrm>
            <a:off x="7967465" y="2207535"/>
            <a:ext cx="301686" cy="369332"/>
          </a:xfrm>
          <a:prstGeom prst="rect">
            <a:avLst/>
          </a:prstGeom>
          <a:noFill/>
        </p:spPr>
        <p:txBody>
          <a:bodyPr wrap="none" rtlCol="0">
            <a:spAutoFit/>
          </a:bodyPr>
          <a:lstStyle/>
          <a:p>
            <a:r>
              <a:rPr lang="en-US" dirty="0">
                <a:solidFill>
                  <a:schemeClr val="accent2"/>
                </a:solidFill>
              </a:rPr>
              <a:t>4</a:t>
            </a:r>
          </a:p>
        </p:txBody>
      </p:sp>
      <mc:AlternateContent xmlns:mc="http://schemas.openxmlformats.org/markup-compatibility/2006">
        <mc:Choice xmlns:a14="http://schemas.microsoft.com/office/drawing/2010/main" Requires="a14">
          <p:sp>
            <p:nvSpPr>
              <p:cNvPr id="130" name="TextBox 129">
                <a:extLst>
                  <a:ext uri="{FF2B5EF4-FFF2-40B4-BE49-F238E27FC236}">
                    <a16:creationId xmlns:a16="http://schemas.microsoft.com/office/drawing/2014/main" id="{65383B92-6A3D-9653-9163-CCBB7728C51B}"/>
                  </a:ext>
                </a:extLst>
              </p:cNvPr>
              <p:cNvSpPr txBox="1"/>
              <p:nvPr/>
            </p:nvSpPr>
            <p:spPr>
              <a:xfrm>
                <a:off x="8553444" y="1123596"/>
                <a:ext cx="3449597" cy="3416320"/>
              </a:xfrm>
              <a:prstGeom prst="rect">
                <a:avLst/>
              </a:prstGeom>
              <a:noFill/>
            </p:spPr>
            <p:txBody>
              <a:bodyPr wrap="square" rtlCol="0">
                <a:spAutoFit/>
              </a:bodyPr>
              <a:lstStyle/>
              <a:p>
                <a:r>
                  <a:rPr lang="en-US" dirty="0"/>
                  <a:t>However, the controller considers not only the immediate state cost but also the expected accumulated cost of passing through states (i.e., if I transition to a state </a:t>
                </a:r>
                <a14:m>
                  <m:oMath xmlns:m="http://schemas.openxmlformats.org/officeDocument/2006/math">
                    <m:r>
                      <a:rPr lang="en-US" b="0" i="1" smtClean="0">
                        <a:latin typeface="Cambria Math" panose="02040503050406030204" pitchFamily="18" charset="0"/>
                      </a:rPr>
                      <m:t>𝑠</m:t>
                    </m:r>
                  </m:oMath>
                </a14:m>
                <a:r>
                  <a:rPr lang="en-US" dirty="0"/>
                  <a:t>, what kind of costs might I incur transitioning to other states from </a:t>
                </a:r>
                <a14:m>
                  <m:oMath xmlns:m="http://schemas.openxmlformats.org/officeDocument/2006/math">
                    <m:r>
                      <a:rPr lang="en-US" b="0" i="1" smtClean="0">
                        <a:latin typeface="Cambria Math" panose="02040503050406030204" pitchFamily="18" charset="0"/>
                      </a:rPr>
                      <m:t>𝑠</m:t>
                    </m:r>
                  </m:oMath>
                </a14:m>
                <a:r>
                  <a:rPr lang="en-US" dirty="0"/>
                  <a:t>).  </a:t>
                </a:r>
              </a:p>
              <a:p>
                <a:endParaRPr lang="en-US" dirty="0"/>
              </a:p>
              <a:p>
                <a:r>
                  <a:rPr lang="en-US" dirty="0"/>
                  <a:t>Minimizing these expected costs yields the optimal value function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t> of a state </a:t>
                </a:r>
                <a14:m>
                  <m:oMath xmlns:m="http://schemas.openxmlformats.org/officeDocument/2006/math">
                    <m:r>
                      <a:rPr lang="en-US" b="0" i="1" smtClean="0">
                        <a:latin typeface="Cambria Math" panose="02040503050406030204" pitchFamily="18" charset="0"/>
                      </a:rPr>
                      <m:t>𝑠</m:t>
                    </m:r>
                  </m:oMath>
                </a14:m>
                <a:r>
                  <a:rPr lang="en-US" dirty="0"/>
                  <a:t>.</a:t>
                </a:r>
              </a:p>
            </p:txBody>
          </p:sp>
        </mc:Choice>
        <mc:Fallback>
          <p:sp>
            <p:nvSpPr>
              <p:cNvPr id="130" name="TextBox 129">
                <a:extLst>
                  <a:ext uri="{FF2B5EF4-FFF2-40B4-BE49-F238E27FC236}">
                    <a16:creationId xmlns:a16="http://schemas.microsoft.com/office/drawing/2014/main" id="{65383B92-6A3D-9653-9163-CCBB7728C51B}"/>
                  </a:ext>
                </a:extLst>
              </p:cNvPr>
              <p:cNvSpPr txBox="1">
                <a:spLocks noRot="1" noChangeAspect="1" noMove="1" noResize="1" noEditPoints="1" noAdjustHandles="1" noChangeArrowheads="1" noChangeShapeType="1" noTextEdit="1"/>
              </p:cNvSpPr>
              <p:nvPr/>
            </p:nvSpPr>
            <p:spPr>
              <a:xfrm>
                <a:off x="8553444" y="1123596"/>
                <a:ext cx="3449597" cy="3416320"/>
              </a:xfrm>
              <a:prstGeom prst="rect">
                <a:avLst/>
              </a:prstGeom>
              <a:blipFill>
                <a:blip r:embed="rId3"/>
                <a:stretch>
                  <a:fillRect l="-1465" t="-741" r="-2564" b="-2222"/>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5E873BB-1EE1-31D3-F835-6F0BDFE15735}"/>
              </a:ext>
            </a:extLst>
          </p:cNvPr>
          <p:cNvSpPr txBox="1"/>
          <p:nvPr/>
        </p:nvSpPr>
        <p:spPr>
          <a:xfrm>
            <a:off x="3279205" y="381063"/>
            <a:ext cx="7795522" cy="369332"/>
          </a:xfrm>
          <a:prstGeom prst="rect">
            <a:avLst/>
          </a:prstGeom>
          <a:noFill/>
        </p:spPr>
        <p:txBody>
          <a:bodyPr wrap="square" rtlCol="0">
            <a:spAutoFit/>
          </a:bodyPr>
          <a:lstStyle/>
          <a:p>
            <a:r>
              <a:rPr lang="en-US" dirty="0"/>
              <a:t>Linearly-Solvable Markov Decision Problem (LMDP)</a:t>
            </a:r>
          </a:p>
        </p:txBody>
      </p:sp>
    </p:spTree>
    <p:extLst>
      <p:ext uri="{BB962C8B-B14F-4D97-AF65-F5344CB8AC3E}">
        <p14:creationId xmlns:p14="http://schemas.microsoft.com/office/powerpoint/2010/main" val="2494715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endParaRPr lang="en-US" b="1" dirty="0"/>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10785015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A2F1F-81AC-BF41-342A-69D27732183C}"/>
              </a:ext>
            </a:extLst>
          </p:cNvPr>
          <p:cNvSpPr>
            <a:spLocks noGrp="1"/>
          </p:cNvSpPr>
          <p:nvPr>
            <p:ph type="title"/>
          </p:nvPr>
        </p:nvSpPr>
        <p:spPr/>
        <p:txBody>
          <a:bodyPr/>
          <a:lstStyle/>
          <a:p>
            <a:r>
              <a:rPr lang="en-US" dirty="0"/>
              <a:t>Inferring Delayed Belief Updating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1B65644-46BF-5C7C-DBF3-C268730000E7}"/>
                  </a:ext>
                </a:extLst>
              </p:cNvPr>
              <p:cNvSpPr>
                <a:spLocks noGrp="1"/>
              </p:cNvSpPr>
              <p:nvPr>
                <p:ph idx="1"/>
              </p:nvPr>
            </p:nvSpPr>
            <p:spPr/>
            <p:txBody>
              <a:bodyPr/>
              <a:lstStyle/>
              <a:p>
                <a:r>
                  <a:rPr lang="en-US" dirty="0"/>
                  <a:t>Although the number of state spaces </a:t>
                </a:r>
                <a14:m>
                  <m:oMath xmlns:m="http://schemas.openxmlformats.org/officeDocument/2006/math">
                    <m:r>
                      <a:rPr lang="en-US" i="1">
                        <a:latin typeface="Cambria Math" panose="02040503050406030204" pitchFamily="18" charset="0"/>
                      </a:rPr>
                      <m:t>𝐾</m:t>
                    </m:r>
                  </m:oMath>
                </a14:m>
                <a:r>
                  <a:rPr lang="en-US" dirty="0"/>
                  <a:t> is unknown,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𝐾</m:t>
                        </m:r>
                      </m:sub>
                    </m:sSub>
                  </m:oMath>
                </a14:m>
                <a:r>
                  <a:rPr lang="en-US" dirty="0"/>
                  <a:t> is the known quantity </a:t>
                </a:r>
                <a14:m>
                  <m:oMath xmlns:m="http://schemas.openxmlformats.org/officeDocument/2006/math">
                    <m:r>
                      <a:rPr lang="en-US" i="1">
                        <a:latin typeface="Cambria Math" panose="02040503050406030204" pitchFamily="18" charset="0"/>
                      </a:rPr>
                      <m:t>𝑁</m:t>
                    </m:r>
                  </m:oMath>
                </a14:m>
                <a:r>
                  <a:rPr lang="en-US" dirty="0"/>
                  <a:t>(i.e., the end transition for the run </a:t>
                </a:r>
                <a14:m>
                  <m:oMath xmlns:m="http://schemas.openxmlformats.org/officeDocument/2006/math">
                    <m:r>
                      <a:rPr lang="en-US" i="1">
                        <a:latin typeface="Cambria Math" panose="02040503050406030204" pitchFamily="18" charset="0"/>
                      </a:rPr>
                      <m:t>𝑟</m:t>
                    </m:r>
                  </m:oMath>
                </a14:m>
                <a:r>
                  <a:rPr lang="en-US" dirty="0"/>
                  <a:t>), giving us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dirty="0">
                        <a:latin typeface="Cambria Math" panose="02040503050406030204" pitchFamily="18" charset="0"/>
                      </a:rPr>
                      <m: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dirty="0">
                        <a:latin typeface="Cambria Math" panose="02040503050406030204" pitchFamily="18" charset="0"/>
                      </a:rPr>
                      <m:t>&lt;…&lt;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𝐾</m:t>
                        </m:r>
                        <m:r>
                          <a:rPr lang="en-US" i="1">
                            <a:latin typeface="Cambria Math" panose="02040503050406030204" pitchFamily="18" charset="0"/>
                          </a:rPr>
                          <m:t>−1</m:t>
                        </m:r>
                      </m:sub>
                    </m:sSub>
                    <m:r>
                      <a:rPr lang="en-US" i="1" dirty="0">
                        <a:latin typeface="Cambria Math" panose="02040503050406030204" pitchFamily="18" charset="0"/>
                      </a:rPr>
                      <m:t>&lt;</m:t>
                    </m:r>
                    <m:r>
                      <a:rPr lang="en-US" b="0" i="1" dirty="0" smtClean="0">
                        <a:latin typeface="Cambria Math" panose="02040503050406030204" pitchFamily="18" charset="0"/>
                      </a:rPr>
                      <m:t>𝑁</m:t>
                    </m:r>
                  </m:oMath>
                </a14:m>
                <a:r>
                  <a:rPr lang="en-US" dirty="0"/>
                  <a:t>.</a:t>
                </a:r>
              </a:p>
              <a:p>
                <a:r>
                  <a:rPr lang="en-US" dirty="0"/>
                  <a:t>Also, let the number of unknown partition points be </a:t>
                </a:r>
                <a14:m>
                  <m:oMath xmlns:m="http://schemas.openxmlformats.org/officeDocument/2006/math">
                    <m:r>
                      <a:rPr lang="en-US" b="0" i="1" smtClean="0">
                        <a:latin typeface="Cambria Math" panose="02040503050406030204" pitchFamily="18" charset="0"/>
                      </a:rPr>
                      <m:t>𝑤</m:t>
                    </m:r>
                    <m:r>
                      <a:rPr lang="en-US" b="0" i="0" smtClean="0">
                        <a:latin typeface="Cambria Math" panose="02040503050406030204" pitchFamily="18" charset="0"/>
                      </a:rPr>
                      <m:t>=</m:t>
                    </m:r>
                    <m:r>
                      <a:rPr lang="en-US" b="0" i="1" smtClean="0">
                        <a:latin typeface="Cambria Math" panose="02040503050406030204" pitchFamily="18" charset="0"/>
                      </a:rPr>
                      <m:t>𝐾</m:t>
                    </m:r>
                    <m:r>
                      <a:rPr lang="en-US" b="0" i="1" smtClean="0">
                        <a:latin typeface="Cambria Math" panose="02040503050406030204" pitchFamily="18" charset="0"/>
                      </a:rPr>
                      <m:t>−1</m:t>
                    </m:r>
                  </m:oMath>
                </a14:m>
                <a:r>
                  <a:rPr lang="en-US" dirty="0"/>
                  <a:t>.</a:t>
                </a:r>
              </a:p>
              <a:p>
                <a:r>
                  <a:rPr lang="en-US" dirty="0"/>
                  <a:t>Thus, for our multiple changepoint problem we want to infer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where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the parameter vector for the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a:t>
                </a:r>
                <a:r>
                  <a:rPr lang="en-US" b="1" dirty="0"/>
                  <a:t>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𝒔</m:t>
                        </m:r>
                      </m:e>
                      <m:sub>
                        <m:r>
                          <a:rPr lang="en-US" i="1">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𝑤</m:t>
                    </m:r>
                  </m:oMath>
                </a14:m>
                <a:r>
                  <a:rPr lang="en-US" b="1" dirty="0"/>
                  <a:t> </a:t>
                </a:r>
                <a:r>
                  <a:rPr lang="en-US" dirty="0"/>
                  <a:t>as previously defined.</a:t>
                </a:r>
              </a:p>
              <a:p>
                <a:r>
                  <a:rPr lang="en-US" dirty="0"/>
                  <a:t>There are likely several methods for inferring </a:t>
                </a:r>
                <a14:m>
                  <m:oMath xmlns:m="http://schemas.openxmlformats.org/officeDocument/2006/math">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𝒔</m:t>
                        </m:r>
                      </m:e>
                      <m:sub>
                        <m:r>
                          <a:rPr lang="en-US" b="0" i="1" smtClean="0">
                            <a:latin typeface="Cambria Math" panose="02040503050406030204" pitchFamily="18" charset="0"/>
                            <a:ea typeface="Cambria Math" panose="02040503050406030204" pitchFamily="18" charset="0"/>
                          </a:rPr>
                          <m:t>𝑤</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r>
                      <a:rPr lang="en-US" b="0" i="1" smtClean="0">
                        <a:latin typeface="Cambria Math" panose="02040503050406030204" pitchFamily="18" charset="0"/>
                        <a:ea typeface="Cambria Math" panose="02040503050406030204" pitchFamily="18" charset="0"/>
                      </a:rPr>
                      <m:t>)</m:t>
                    </m:r>
                  </m:oMath>
                </a14:m>
                <a:r>
                  <a:rPr lang="en-US" dirty="0"/>
                  <a:t>, but we demonstrate just one method here.  </a:t>
                </a:r>
              </a:p>
            </p:txBody>
          </p:sp>
        </mc:Choice>
        <mc:Fallback>
          <p:sp>
            <p:nvSpPr>
              <p:cNvPr id="3" name="Content Placeholder 2">
                <a:extLst>
                  <a:ext uri="{FF2B5EF4-FFF2-40B4-BE49-F238E27FC236}">
                    <a16:creationId xmlns:a16="http://schemas.microsoft.com/office/drawing/2014/main" id="{61B65644-46BF-5C7C-DBF3-C268730000E7}"/>
                  </a:ext>
                </a:extLst>
              </p:cNvPr>
              <p:cNvSpPr>
                <a:spLocks noGrp="1" noRot="1" noChangeAspect="1" noMove="1" noResize="1" noEditPoints="1" noAdjustHandles="1" noChangeArrowheads="1" noChangeShapeType="1" noTextEdit="1"/>
              </p:cNvSpPr>
              <p:nvPr>
                <p:ph idx="1"/>
              </p:nvPr>
            </p:nvSpPr>
            <p:spPr>
              <a:blipFill>
                <a:blip r:embed="rId2"/>
                <a:stretch>
                  <a:fillRect l="-1086" t="-2326" r="-483"/>
                </a:stretch>
              </a:blipFill>
            </p:spPr>
            <p:txBody>
              <a:bodyPr/>
              <a:lstStyle/>
              <a:p>
                <a:r>
                  <a:rPr lang="en-US">
                    <a:noFill/>
                  </a:rPr>
                  <a:t> </a:t>
                </a:r>
              </a:p>
            </p:txBody>
          </p:sp>
        </mc:Fallback>
      </mc:AlternateContent>
    </p:spTree>
    <p:extLst>
      <p:ext uri="{BB962C8B-B14F-4D97-AF65-F5344CB8AC3E}">
        <p14:creationId xmlns:p14="http://schemas.microsoft.com/office/powerpoint/2010/main" val="33255046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endParaRPr lang="en-US" b="1" dirty="0"/>
              </a:p>
              <a:p>
                <a:endParaRPr lang="en-US" dirty="0"/>
              </a:p>
            </p:txBody>
          </p:sp>
        </mc:Choice>
        <mc:Fallback>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12477828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endParaRPr lang="en-US" dirty="0"/>
              </a:p>
            </p:txBody>
          </p:sp>
        </mc:Choice>
        <mc:Fallback>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1196542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endParaRPr lang="en-US" dirty="0"/>
              </a:p>
              <a:p>
                <a:endParaRPr lang="en-US" dirty="0"/>
              </a:p>
            </p:txBody>
          </p:sp>
        </mc:Choice>
        <mc:Fallback>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22276115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C0632AA9-FB60-7B92-8943-EBFEE7D652BC}"/>
                  </a:ext>
                </a:extLst>
              </p:cNvPr>
              <p:cNvSpPr>
                <a:spLocks noGrp="1"/>
              </p:cNvSpPr>
              <p:nvPr>
                <p:ph type="title"/>
              </p:nvPr>
            </p:nvSpPr>
            <p:spPr/>
            <p:txBody>
              <a:bodyPr/>
              <a:lstStyle/>
              <a:p>
                <a:r>
                  <a:rPr lang="en-US" dirty="0"/>
                  <a:t>Inferring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𝒔</m:t>
                        </m:r>
                      </m:e>
                      <m:sub>
                        <m:r>
                          <a:rPr lang="en-US" b="0" i="1" smtClean="0">
                            <a:latin typeface="Cambria Math" panose="02040503050406030204" pitchFamily="18" charset="0"/>
                          </a:rPr>
                          <m:t>𝑤</m:t>
                        </m:r>
                      </m:sub>
                    </m:sSub>
                  </m:oMath>
                </a14:m>
                <a:r>
                  <a:rPr lang="en-US" dirty="0"/>
                  <a:t> and </a:t>
                </a:r>
                <a14:m>
                  <m:oMath xmlns:m="http://schemas.openxmlformats.org/officeDocument/2006/math">
                    <m:r>
                      <a:rPr lang="en-US" b="0" i="1" smtClean="0">
                        <a:latin typeface="Cambria Math" panose="02040503050406030204" pitchFamily="18" charset="0"/>
                      </a:rPr>
                      <m:t>𝑤</m:t>
                    </m:r>
                  </m:oMath>
                </a14:m>
                <a:endParaRPr lang="en-US" dirty="0"/>
              </a:p>
            </p:txBody>
          </p:sp>
        </mc:Choice>
        <mc:Fallback>
          <p:sp>
            <p:nvSpPr>
              <p:cNvPr id="2" name="Title 1">
                <a:extLst>
                  <a:ext uri="{FF2B5EF4-FFF2-40B4-BE49-F238E27FC236}">
                    <a16:creationId xmlns:a16="http://schemas.microsoft.com/office/drawing/2014/main" id="{C0632AA9-FB60-7B92-8943-EBFEE7D652BC}"/>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6BAB7E-D644-4717-FC22-46E0B574D877}"/>
                  </a:ext>
                </a:extLst>
              </p:cNvPr>
              <p:cNvSpPr>
                <a:spLocks noGrp="1"/>
              </p:cNvSpPr>
              <p:nvPr>
                <p:ph idx="1"/>
              </p:nvPr>
            </p:nvSpPr>
            <p:spPr/>
            <p:txBody>
              <a:bodyPr/>
              <a:lstStyle/>
              <a:p>
                <a:r>
                  <a:rPr lang="en-US" dirty="0"/>
                  <a:t>Although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b="1" dirty="0"/>
                  <a:t> </a:t>
                </a:r>
                <a:r>
                  <a:rPr lang="en-US" dirty="0"/>
                  <a:t>is independent from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if we knew the latter, then we could simply use a gradient-based optimization method to compute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(assuming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meets certain requirements). </a:t>
                </a:r>
              </a:p>
              <a:p>
                <a:r>
                  <a:rPr lang="en-US" dirty="0"/>
                  <a:t>Using this idea, we write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𝜽</m:t>
                        </m:r>
                      </m:e>
                      <m:sub>
                        <m:r>
                          <a:rPr lang="en-US" b="0" i="1" smtClean="0">
                            <a:latin typeface="Cambria Math" panose="02040503050406030204" pitchFamily="18" charset="0"/>
                          </a:rPr>
                          <m:t>𝑀𝐿𝐸</m:t>
                        </m:r>
                      </m:sub>
                    </m:sSub>
                  </m:oMath>
                </a14:m>
                <a:r>
                  <a:rPr lang="en-US" dirty="0"/>
                  <a:t> as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r>
                      <a:rPr lang="en-US" b="0" i="0"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US" dirty="0"/>
                  <a:t> (i.e., the MLE of </a:t>
                </a:r>
                <a14:m>
                  <m:oMath xmlns:m="http://schemas.openxmlformats.org/officeDocument/2006/math">
                    <m:r>
                      <a:rPr lang="en-US" b="1" i="1" smtClean="0">
                        <a:latin typeface="Cambria Math" panose="02040503050406030204" pitchFamily="18" charset="0"/>
                        <a:ea typeface="Cambria Math" panose="02040503050406030204" pitchFamily="18" charset="0"/>
                      </a:rPr>
                      <m:t>𝜽</m:t>
                    </m:r>
                  </m:oMath>
                </a14:m>
                <a:r>
                  <a:rPr lang="en-US" dirty="0"/>
                  <a:t> as a function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a:t>
                </a:r>
              </a:p>
              <a:p>
                <a:r>
                  <a:rPr lang="en-US" dirty="0"/>
                  <a:t>By replacing </a:t>
                </a:r>
                <a14:m>
                  <m:oMath xmlns:m="http://schemas.openxmlformats.org/officeDocument/2006/math">
                    <m:r>
                      <a:rPr lang="en-US" i="1" smtClean="0">
                        <a:latin typeface="Cambria Math" panose="02040503050406030204" pitchFamily="18" charset="0"/>
                      </a:rPr>
                      <m:t>h</m:t>
                    </m:r>
                    <m:r>
                      <a:rPr lang="en-US"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r>
                      <a:rPr lang="en-US" b="1" i="1">
                        <a:latin typeface="Cambria Math" panose="02040503050406030204" pitchFamily="18" charset="0"/>
                        <a:ea typeface="Cambria Math" panose="02040503050406030204" pitchFamily="18" charset="0"/>
                      </a:rPr>
                      <m:t>𝜽</m:t>
                    </m:r>
                    <m:r>
                      <a:rPr lang="en-US" i="1">
                        <a:latin typeface="Cambria Math" panose="02040503050406030204" pitchFamily="18" charset="0"/>
                        <a:ea typeface="Cambria Math" panose="02040503050406030204" pitchFamily="18" charset="0"/>
                      </a:rPr>
                      <m:t>)</m:t>
                    </m:r>
                  </m:oMath>
                </a14:m>
                <a:r>
                  <a:rPr lang="en-US" dirty="0"/>
                  <a:t> with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𝜽</m:t>
                    </m:r>
                    <m:r>
                      <a:rPr lang="en-US" b="0" i="1" smtClean="0">
                        <a:latin typeface="Cambria Math" panose="02040503050406030204" pitchFamily="18" charset="0"/>
                        <a:ea typeface="Cambria Math" panose="02040503050406030204" pitchFamily="18" charset="0"/>
                      </a:rPr>
                      <m:t>]</m:t>
                    </m:r>
                  </m:oMath>
                </a14:m>
                <a:r>
                  <a:rPr lang="en-US" dirty="0"/>
                  <a:t>, we get a loss function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r>
                      <a:rPr lang="en-US" b="0" i="1" smtClean="0">
                        <a:latin typeface="Cambria Math" panose="02040503050406030204" pitchFamily="18" charset="0"/>
                      </a:rPr>
                      <m:t>]</m:t>
                    </m:r>
                  </m:oMath>
                </a14:m>
                <a:r>
                  <a:rPr lang="en-US" dirty="0"/>
                  <a:t>. </a:t>
                </a:r>
              </a:p>
              <a:p>
                <a:r>
                  <a:rPr lang="en-US" dirty="0"/>
                  <a:t>However, since </a:t>
                </a:r>
                <a14:m>
                  <m:oMath xmlns:m="http://schemas.openxmlformats.org/officeDocument/2006/math">
                    <m:r>
                      <a:rPr lang="en-US" i="1" smtClean="0">
                        <a:latin typeface="Cambria Math" panose="02040503050406030204" pitchFamily="18" charset="0"/>
                      </a:rPr>
                      <m:t>h</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m:t>
                            </m:r>
                          </m:sup>
                        </m:sSup>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i="1">
                                <a:latin typeface="Cambria Math" panose="02040503050406030204" pitchFamily="18" charset="0"/>
                              </a:rPr>
                              <m:t>𝑀𝐿𝐸</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r>
                              <a:rPr lang="en-US" i="1">
                                <a:latin typeface="Cambria Math" panose="02040503050406030204" pitchFamily="18" charset="0"/>
                              </a:rPr>
                              <m:t>,</m:t>
                            </m:r>
                            <m:r>
                              <a:rPr lang="en-US" i="1">
                                <a:latin typeface="Cambria Math" panose="02040503050406030204" pitchFamily="18" charset="0"/>
                              </a:rPr>
                              <m:t>𝑤</m:t>
                            </m:r>
                          </m:e>
                        </m:d>
                      </m:e>
                    </m:d>
                  </m:oMath>
                </a14:m>
                <a:r>
                  <a:rPr lang="en-US" dirty="0"/>
                  <a:t> is not differentiable in terms of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gradient-based optimization will not work here.</a:t>
                </a:r>
              </a:p>
              <a:p>
                <a:endParaRPr lang="en-US" dirty="0"/>
              </a:p>
              <a:p>
                <a:endParaRPr lang="en-US" dirty="0"/>
              </a:p>
            </p:txBody>
          </p:sp>
        </mc:Choice>
        <mc:Fallback>
          <p:sp>
            <p:nvSpPr>
              <p:cNvPr id="3" name="Content Placeholder 2">
                <a:extLst>
                  <a:ext uri="{FF2B5EF4-FFF2-40B4-BE49-F238E27FC236}">
                    <a16:creationId xmlns:a16="http://schemas.microsoft.com/office/drawing/2014/main" id="{EB6BAB7E-D644-4717-FC22-46E0B574D877}"/>
                  </a:ext>
                </a:extLst>
              </p:cNvPr>
              <p:cNvSpPr>
                <a:spLocks noGrp="1" noRot="1" noChangeAspect="1" noMove="1" noResize="1" noEditPoints="1" noAdjustHandles="1" noChangeArrowheads="1" noChangeShapeType="1" noTextEdit="1"/>
              </p:cNvSpPr>
              <p:nvPr>
                <p:ph idx="1"/>
              </p:nvPr>
            </p:nvSpPr>
            <p:spPr>
              <a:blipFill>
                <a:blip r:embed="rId3"/>
                <a:stretch>
                  <a:fillRect l="-1086" t="-2326" r="-1568"/>
                </a:stretch>
              </a:blipFill>
            </p:spPr>
            <p:txBody>
              <a:bodyPr/>
              <a:lstStyle/>
              <a:p>
                <a:r>
                  <a:rPr lang="en-US">
                    <a:noFill/>
                  </a:rPr>
                  <a:t> </a:t>
                </a:r>
              </a:p>
            </p:txBody>
          </p:sp>
        </mc:Fallback>
      </mc:AlternateContent>
    </p:spTree>
    <p:extLst>
      <p:ext uri="{BB962C8B-B14F-4D97-AF65-F5344CB8AC3E}">
        <p14:creationId xmlns:p14="http://schemas.microsoft.com/office/powerpoint/2010/main" val="36114116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EE6BB-8A74-3C95-E804-03B4289035BD}"/>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34F334-48FC-8156-88F7-0C2B5FAE1CB5}"/>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b="1" i="1">
                            <a:latin typeface="Cambria Math" panose="02040503050406030204" pitchFamily="18" charset="0"/>
                          </a:rPr>
                          <m:t>𝒘</m:t>
                        </m:r>
                      </m:sub>
                    </m:sSub>
                  </m:oMath>
                </a14:m>
                <a:r>
                  <a:rPr lang="en-US" dirty="0"/>
                  <a:t> and </a:t>
                </a:r>
                <a14:m>
                  <m:oMath xmlns:m="http://schemas.openxmlformats.org/officeDocument/2006/math">
                    <m:r>
                      <a:rPr lang="en-US" b="1" i="1">
                        <a:latin typeface="Cambria Math" panose="02040503050406030204" pitchFamily="18" charset="0"/>
                      </a:rPr>
                      <m:t>𝒘</m:t>
                    </m:r>
                  </m:oMath>
                </a14:m>
                <a:r>
                  <a:rPr lang="en-US" dirty="0"/>
                  <a:t> </a:t>
                </a:r>
              </a:p>
            </p:txBody>
          </p:sp>
        </mc:Choice>
        <mc:Fallback xmlns="">
          <p:sp>
            <p:nvSpPr>
              <p:cNvPr id="2" name="Title 1">
                <a:extLst>
                  <a:ext uri="{FF2B5EF4-FFF2-40B4-BE49-F238E27FC236}">
                    <a16:creationId xmlns:a16="http://schemas.microsoft.com/office/drawing/2014/main" id="{9F34F334-48FC-8156-88F7-0C2B5FAE1CB5}"/>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2EE4B4D7-7549-9CF6-2F4F-61A2CA2B3692}"/>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p:sp>
        <p:nvSpPr>
          <p:cNvPr id="7" name="Content Placeholder 2">
            <a:extLst>
              <a:ext uri="{FF2B5EF4-FFF2-40B4-BE49-F238E27FC236}">
                <a16:creationId xmlns:a16="http://schemas.microsoft.com/office/drawing/2014/main" id="{F550396F-CE4E-A1F8-F3C9-74F89B2D6E56}"/>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6" name="Picture 5">
            <a:extLst>
              <a:ext uri="{FF2B5EF4-FFF2-40B4-BE49-F238E27FC236}">
                <a16:creationId xmlns:a16="http://schemas.microsoft.com/office/drawing/2014/main" id="{3511B942-8ACC-78B7-5E1F-D30781016CD4}"/>
              </a:ext>
            </a:extLst>
          </p:cNvPr>
          <p:cNvPicPr>
            <a:picLocks noChangeAspect="1"/>
          </p:cNvPicPr>
          <p:nvPr/>
        </p:nvPicPr>
        <p:blipFill>
          <a:blip r:embed="rId3"/>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1687396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9A19B-5A13-EC20-794E-5E2767BFFB2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95CB70A-F59F-A669-4B9A-21BA367AA68A}"/>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b="1" i="1">
                            <a:latin typeface="Cambria Math" panose="02040503050406030204" pitchFamily="18" charset="0"/>
                          </a:rPr>
                          <m:t>𝒘</m:t>
                        </m:r>
                      </m:sub>
                    </m:sSub>
                  </m:oMath>
                </a14:m>
                <a:r>
                  <a:rPr lang="en-US" dirty="0"/>
                  <a:t> and </a:t>
                </a:r>
                <a14:m>
                  <m:oMath xmlns:m="http://schemas.openxmlformats.org/officeDocument/2006/math">
                    <m:r>
                      <a:rPr lang="en-US" b="1" i="1">
                        <a:latin typeface="Cambria Math" panose="02040503050406030204" pitchFamily="18" charset="0"/>
                      </a:rPr>
                      <m:t>𝒘</m:t>
                    </m:r>
                  </m:oMath>
                </a14:m>
                <a:r>
                  <a:rPr lang="en-US" dirty="0"/>
                  <a:t> </a:t>
                </a:r>
              </a:p>
            </p:txBody>
          </p:sp>
        </mc:Choice>
        <mc:Fallback xmlns="">
          <p:sp>
            <p:nvSpPr>
              <p:cNvPr id="2" name="Title 1">
                <a:extLst>
                  <a:ext uri="{FF2B5EF4-FFF2-40B4-BE49-F238E27FC236}">
                    <a16:creationId xmlns:a16="http://schemas.microsoft.com/office/drawing/2014/main" id="{995CB70A-F59F-A669-4B9A-21BA367AA68A}"/>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4E600E84-34F2-9A4D-959D-98247A19421B}"/>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FE00AC32-C500-526C-384D-0C837AF42B5B}"/>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It’s best to formulate inferring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i="1">
                            <a:latin typeface="Cambria Math" panose="02040503050406030204" pitchFamily="18" charset="0"/>
                          </a:rPr>
                          <m:t>𝑤</m:t>
                        </m:r>
                      </m:sub>
                    </m:sSub>
                  </m:oMath>
                </a14:m>
                <a:r>
                  <a:rPr lang="en-US" dirty="0"/>
                  <a:t> and </a:t>
                </a:r>
                <a14:m>
                  <m:oMath xmlns:m="http://schemas.openxmlformats.org/officeDocument/2006/math">
                    <m:r>
                      <a:rPr lang="en-US" i="1">
                        <a:latin typeface="Cambria Math" panose="02040503050406030204" pitchFamily="18" charset="0"/>
                      </a:rPr>
                      <m:t>𝑤</m:t>
                    </m:r>
                  </m:oMath>
                </a14:m>
                <a:r>
                  <a:rPr lang="en-US" dirty="0"/>
                  <a:t> as computing their joint posterior </a:t>
                </a:r>
                <a:r>
                  <a:rPr lang="en-US"/>
                  <a:t>distribution where   </a:t>
                </a:r>
                <a:endParaRPr lang="en-US" dirty="0"/>
              </a:p>
            </p:txBody>
          </p:sp>
        </mc:Choice>
        <mc:Fallback>
          <p:sp>
            <p:nvSpPr>
              <p:cNvPr id="7" name="Content Placeholder 2">
                <a:extLst>
                  <a:ext uri="{FF2B5EF4-FFF2-40B4-BE49-F238E27FC236}">
                    <a16:creationId xmlns:a16="http://schemas.microsoft.com/office/drawing/2014/main" id="{FE00AC32-C500-526C-384D-0C837AF42B5B}"/>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9ABB156-AFDC-1C4A-ABBB-F0D93B56287C}"/>
              </a:ext>
            </a:extLst>
          </p:cNvPr>
          <p:cNvPicPr>
            <a:picLocks noChangeAspect="1"/>
          </p:cNvPicPr>
          <p:nvPr/>
        </p:nvPicPr>
        <p:blipFill>
          <a:blip r:embed="rId4"/>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221365091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B3DAA-8F50-998F-4C6D-42050B234183}"/>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CF16867-06D4-0A4B-A9EC-965D220B9AD9}"/>
                  </a:ext>
                </a:extLst>
              </p:cNvPr>
              <p:cNvSpPr>
                <a:spLocks noGrp="1"/>
              </p:cNvSpPr>
              <p:nvPr>
                <p:ph type="title"/>
              </p:nvPr>
            </p:nvSpPr>
            <p:spPr/>
            <p:txBody>
              <a:bodyPr>
                <a:normAutofit/>
              </a:bodyPr>
              <a:lstStyle/>
              <a:p>
                <a:r>
                  <a:rPr lang="en-US" dirty="0"/>
                  <a:t>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b="1" i="1">
                            <a:latin typeface="Cambria Math" panose="02040503050406030204" pitchFamily="18" charset="0"/>
                          </a:rPr>
                          <m:t>𝒘</m:t>
                        </m:r>
                      </m:sub>
                    </m:sSub>
                  </m:oMath>
                </a14:m>
                <a:r>
                  <a:rPr lang="en-US" dirty="0"/>
                  <a:t> and </a:t>
                </a:r>
                <a14:m>
                  <m:oMath xmlns:m="http://schemas.openxmlformats.org/officeDocument/2006/math">
                    <m:r>
                      <a:rPr lang="en-US" b="1" i="1">
                        <a:latin typeface="Cambria Math" panose="02040503050406030204" pitchFamily="18" charset="0"/>
                      </a:rPr>
                      <m:t>𝒘</m:t>
                    </m:r>
                  </m:oMath>
                </a14:m>
                <a:r>
                  <a:rPr lang="en-US" dirty="0"/>
                  <a:t> </a:t>
                </a:r>
              </a:p>
            </p:txBody>
          </p:sp>
        </mc:Choice>
        <mc:Fallback xmlns="">
          <p:sp>
            <p:nvSpPr>
              <p:cNvPr id="2" name="Title 1">
                <a:extLst>
                  <a:ext uri="{FF2B5EF4-FFF2-40B4-BE49-F238E27FC236}">
                    <a16:creationId xmlns:a16="http://schemas.microsoft.com/office/drawing/2014/main" id="{FCF16867-06D4-0A4B-A9EC-965D220B9AD9}"/>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CC886D55-3617-1EC9-0336-CBFA50CB959E}"/>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9EB122D-6EB0-0C77-8E4F-A7CEC5C70062}"/>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reformulated likelihood function can be used to derive the posterior distribution of </a:t>
                </a:r>
                <a14:m>
                  <m:oMath xmlns:m="http://schemas.openxmlformats.org/officeDocument/2006/math">
                    <m:sSub>
                      <m:sSubPr>
                        <m:ctrlPr>
                          <a:rPr lang="en-US" i="1" smtClean="0">
                            <a:latin typeface="Cambria Math" panose="02040503050406030204" pitchFamily="18" charset="0"/>
                          </a:rPr>
                        </m:ctrlPr>
                      </m:sSubPr>
                      <m:e>
                        <m:r>
                          <a:rPr lang="en-US" b="1" i="1">
                            <a:latin typeface="Cambria Math" panose="02040503050406030204" pitchFamily="18" charset="0"/>
                          </a:rPr>
                          <m:t>𝒔</m:t>
                        </m:r>
                      </m:e>
                      <m:sub>
                        <m:r>
                          <a:rPr lang="en-US" b="1" i="1">
                            <a:latin typeface="Cambria Math" panose="02040503050406030204" pitchFamily="18" charset="0"/>
                          </a:rPr>
                          <m:t>𝒘</m:t>
                        </m:r>
                      </m:sub>
                    </m:sSub>
                  </m:oMath>
                </a14:m>
                <a:r>
                  <a:rPr lang="en-US" dirty="0"/>
                  <a:t> and </a:t>
                </a:r>
                <a14:m>
                  <m:oMath xmlns:m="http://schemas.openxmlformats.org/officeDocument/2006/math">
                    <m:r>
                      <a:rPr lang="en-US" b="1" i="1">
                        <a:latin typeface="Cambria Math" panose="02040503050406030204" pitchFamily="18" charset="0"/>
                      </a:rPr>
                      <m:t>𝒘</m:t>
                    </m:r>
                  </m:oMath>
                </a14:m>
                <a:r>
                  <a:rPr lang="en-US" dirty="0"/>
                  <a:t> as shown. </a:t>
                </a:r>
              </a:p>
              <a:p>
                <a:r>
                  <a:rPr lang="en-US" dirty="0"/>
                  <a:t>We can use the functional relationship between </a:t>
                </a:r>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b="1" i="1">
                            <a:latin typeface="Cambria Math" panose="02040503050406030204" pitchFamily="18" charset="0"/>
                          </a:rPr>
                          <m:t>𝑴𝑳𝑬</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b="1" i="1">
                            <a:latin typeface="Cambria Math" panose="02040503050406030204" pitchFamily="18" charset="0"/>
                          </a:rPr>
                          <m:t>𝒔</m:t>
                        </m:r>
                      </m:e>
                      <m:sub>
                        <m:r>
                          <a:rPr lang="en-US" b="1" i="1">
                            <a:latin typeface="Cambria Math" panose="02040503050406030204" pitchFamily="18" charset="0"/>
                          </a:rPr>
                          <m:t>𝒘</m:t>
                        </m:r>
                      </m:sub>
                    </m:sSub>
                    <m:r>
                      <a:rPr lang="en-US" b="1" i="1" smtClean="0">
                        <a:latin typeface="Cambria Math" panose="02040503050406030204" pitchFamily="18" charset="0"/>
                      </a:rPr>
                      <m:t>,</m:t>
                    </m:r>
                    <m:r>
                      <a:rPr lang="en-US" b="1" i="1">
                        <a:latin typeface="Cambria Math" panose="02040503050406030204" pitchFamily="18" charset="0"/>
                      </a:rPr>
                      <m:t>𝒘</m:t>
                    </m:r>
                    <m:r>
                      <a:rPr lang="en-US" b="0" i="1" smtClean="0">
                        <a:latin typeface="Cambria Math" panose="02040503050406030204" pitchFamily="18" charset="0"/>
                      </a:rPr>
                      <m:t>)</m:t>
                    </m:r>
                  </m:oMath>
                </a14:m>
                <a:r>
                  <a:rPr lang="en-US" dirty="0"/>
                  <a:t> to derive a posterior distribution over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b="1" i="1">
                            <a:latin typeface="Cambria Math" panose="02040503050406030204" pitchFamily="18" charset="0"/>
                          </a:rPr>
                          <m:t>𝑴𝑳𝑬</m:t>
                        </m:r>
                      </m:sub>
                    </m:sSub>
                  </m:oMath>
                </a14:m>
                <a:r>
                  <a:rPr lang="en-US" dirty="0"/>
                  <a:t> or compute the maximum a posteriori (MAP) estimate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m:t>
                        </m:r>
                        <m:r>
                          <a:rPr lang="en-US" b="1" i="1">
                            <a:latin typeface="Cambria Math" panose="02040503050406030204" pitchFamily="18" charset="0"/>
                          </a:rPr>
                          <m:t>𝒔</m:t>
                        </m:r>
                      </m:e>
                      <m:sub>
                        <m:r>
                          <a:rPr lang="en-US" b="1" i="1">
                            <a:latin typeface="Cambria Math" panose="02040503050406030204" pitchFamily="18" charset="0"/>
                          </a:rPr>
                          <m:t>𝒘</m:t>
                        </m:r>
                      </m:sub>
                    </m:sSub>
                    <m:r>
                      <a:rPr lang="en-US" b="1" i="1">
                        <a:latin typeface="Cambria Math" panose="02040503050406030204" pitchFamily="18" charset="0"/>
                      </a:rPr>
                      <m:t>,</m:t>
                    </m:r>
                    <m:r>
                      <a:rPr lang="en-US" b="1" i="1">
                        <a:latin typeface="Cambria Math" panose="02040503050406030204" pitchFamily="18" charset="0"/>
                      </a:rPr>
                      <m:t>𝒘</m:t>
                    </m:r>
                    <m:r>
                      <a:rPr lang="en-US" i="1">
                        <a:latin typeface="Cambria Math" panose="02040503050406030204" pitchFamily="18" charset="0"/>
                      </a:rPr>
                      <m:t>)</m:t>
                    </m:r>
                  </m:oMath>
                </a14:m>
                <a:r>
                  <a:rPr lang="en-US" dirty="0"/>
                  <a:t> and get a point estimate for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𝜽</m:t>
                        </m:r>
                      </m:e>
                      <m:sub>
                        <m:r>
                          <a:rPr lang="en-US" b="1" i="1">
                            <a:latin typeface="Cambria Math" panose="02040503050406030204" pitchFamily="18" charset="0"/>
                          </a:rPr>
                          <m:t>𝑴𝑳𝑬</m:t>
                        </m:r>
                      </m:sub>
                    </m:sSub>
                  </m:oMath>
                </a14:m>
                <a:r>
                  <a:rPr lang="en-US" dirty="0"/>
                  <a:t>.</a:t>
                </a:r>
              </a:p>
              <a:p>
                <a:endParaRPr lang="en-US" dirty="0"/>
              </a:p>
            </p:txBody>
          </p:sp>
        </mc:Choice>
        <mc:Fallback xmlns="">
          <p:sp>
            <p:nvSpPr>
              <p:cNvPr id="7" name="Content Placeholder 2">
                <a:extLst>
                  <a:ext uri="{FF2B5EF4-FFF2-40B4-BE49-F238E27FC236}">
                    <a16:creationId xmlns:a16="http://schemas.microsoft.com/office/drawing/2014/main" id="{09EB122D-6EB0-0C77-8E4F-A7CEC5C70062}"/>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4000" r="-965"/>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27DB32B-CE63-BF64-C7BD-BB8A5CEF9070}"/>
              </a:ext>
            </a:extLst>
          </p:cNvPr>
          <p:cNvPicPr>
            <a:picLocks noChangeAspect="1"/>
          </p:cNvPicPr>
          <p:nvPr/>
        </p:nvPicPr>
        <p:blipFill>
          <a:blip r:embed="rId4"/>
          <a:stretch>
            <a:fillRect/>
          </a:stretch>
        </p:blipFill>
        <p:spPr>
          <a:xfrm>
            <a:off x="1757737" y="1953560"/>
            <a:ext cx="7772400" cy="729947"/>
          </a:xfrm>
          <a:prstGeom prst="rect">
            <a:avLst/>
          </a:prstGeom>
        </p:spPr>
      </p:pic>
    </p:spTree>
    <p:extLst>
      <p:ext uri="{BB962C8B-B14F-4D97-AF65-F5344CB8AC3E}">
        <p14:creationId xmlns:p14="http://schemas.microsoft.com/office/powerpoint/2010/main" val="29304342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DF3AF-B37F-7705-02B7-BE6692AEF560}"/>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5E9B594-5FAC-085C-C21A-0536DD42C899}"/>
                  </a:ext>
                </a:extLst>
              </p:cNvPr>
              <p:cNvSpPr>
                <a:spLocks noGrp="1"/>
              </p:cNvSpPr>
              <p:nvPr>
                <p:ph type="title"/>
              </p:nvPr>
            </p:nvSpPr>
            <p:spPr/>
            <p:txBody>
              <a:bodyPr>
                <a:normAutofit/>
              </a:bodyPr>
              <a:lstStyle/>
              <a:p>
                <a:r>
                  <a:rPr lang="en-US" dirty="0"/>
                  <a:t>Prior of </a:t>
                </a:r>
                <a14:m>
                  <m:oMath xmlns:m="http://schemas.openxmlformats.org/officeDocument/2006/math">
                    <m:r>
                      <a:rPr lang="en-US" b="1" i="1" smtClean="0">
                        <a:latin typeface="Cambria Math" panose="02040503050406030204" pitchFamily="18" charset="0"/>
                      </a:rPr>
                      <m:t>𝒘</m:t>
                    </m:r>
                  </m:oMath>
                </a14:m>
                <a:endParaRPr lang="en-US" dirty="0"/>
              </a:p>
            </p:txBody>
          </p:sp>
        </mc:Choice>
        <mc:Fallback xmlns="">
          <p:sp>
            <p:nvSpPr>
              <p:cNvPr id="2" name="Title 1">
                <a:extLst>
                  <a:ext uri="{FF2B5EF4-FFF2-40B4-BE49-F238E27FC236}">
                    <a16:creationId xmlns:a16="http://schemas.microsoft.com/office/drawing/2014/main" id="{75E9B594-5FAC-085C-C21A-0536DD42C899}"/>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F05BC128-7DE9-4CEE-65FB-EEE900D987B8}"/>
              </a:ext>
            </a:extLst>
          </p:cNvPr>
          <p:cNvSpPr txBox="1">
            <a:spLocks/>
          </p:cNvSpPr>
          <p:nvPr/>
        </p:nvSpPr>
        <p:spPr>
          <a:xfrm>
            <a:off x="838200" y="4006920"/>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b="1" dirty="0"/>
          </a:p>
          <a:p>
            <a:endParaRPr lang="en-US"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8D651BC-EFE0-8B42-2C57-93466D6CBD71}"/>
                  </a:ext>
                </a:extLst>
              </p:cNvPr>
              <p:cNvSpPr txBox="1">
                <a:spLocks/>
              </p:cNvSpPr>
              <p:nvPr/>
            </p:nvSpPr>
            <p:spPr>
              <a:xfrm>
                <a:off x="838200" y="3162727"/>
                <a:ext cx="10515600" cy="28510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For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=1,…,</m:t>
                    </m:r>
                    <m:r>
                      <a:rPr lang="en-US" b="0" i="1" smtClean="0">
                        <a:latin typeface="Cambria Math" panose="02040503050406030204" pitchFamily="18" charset="0"/>
                      </a:rPr>
                      <m:t>𝑅</m:t>
                    </m:r>
                    <m:r>
                      <a:rPr lang="en-US" b="0" i="0"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m:t>
                    </m:r>
                    <m:r>
                      <a:rPr lang="en-US" b="0" i="1" smtClean="0">
                        <a:latin typeface="Cambria Math" panose="02040503050406030204" pitchFamily="18" charset="0"/>
                      </a:rPr>
                      <m:t>𝑃𝑜𝑖𝑠𝑠𝑜𝑛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m:t>
                    </m:r>
                  </m:oMath>
                </a14:m>
                <a:r>
                  <a:rPr lang="en-US" dirty="0"/>
                  <a:t> under the constraint that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𝑟</m:t>
                            </m:r>
                          </m:e>
                        </m:d>
                      </m:sup>
                    </m:sSup>
                    <m:r>
                      <a:rPr lang="en-US" b="0" i="1" smtClean="0">
                        <a:latin typeface="Cambria Math" panose="02040503050406030204" pitchFamily="18" charset="0"/>
                      </a:rPr>
                      <m:t>−1</m:t>
                    </m:r>
                  </m:oMath>
                </a14:m>
                <a:r>
                  <a:rPr lang="en-US" dirty="0"/>
                  <a:t>.</a:t>
                </a:r>
              </a:p>
              <a:p>
                <a:r>
                  <a:rPr lang="en-US" dirty="0"/>
                  <a:t> For simplicity, let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𝜆</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𝑅</m:t>
                            </m:r>
                          </m:e>
                        </m:d>
                      </m:sup>
                    </m:sSup>
                    <m:r>
                      <a:rPr lang="en-US" b="0" i="1" smtClean="0">
                        <a:latin typeface="Cambria Math" panose="02040503050406030204" pitchFamily="18" charset="0"/>
                      </a:rPr>
                      <m:t>.</m:t>
                    </m:r>
                  </m:oMath>
                </a14:m>
                <a:endParaRPr lang="en-US" dirty="0"/>
              </a:p>
            </p:txBody>
          </p:sp>
        </mc:Choice>
        <mc:Fallback xmlns="">
          <p:sp>
            <p:nvSpPr>
              <p:cNvPr id="7" name="Content Placeholder 2">
                <a:extLst>
                  <a:ext uri="{FF2B5EF4-FFF2-40B4-BE49-F238E27FC236}">
                    <a16:creationId xmlns:a16="http://schemas.microsoft.com/office/drawing/2014/main" id="{68D651BC-EFE0-8B42-2C57-93466D6CBD71}"/>
                  </a:ext>
                </a:extLst>
              </p:cNvPr>
              <p:cNvSpPr txBox="1">
                <a:spLocks noRot="1" noChangeAspect="1" noMove="1" noResize="1" noEditPoints="1" noAdjustHandles="1" noChangeArrowheads="1" noChangeShapeType="1" noTextEdit="1"/>
              </p:cNvSpPr>
              <p:nvPr/>
            </p:nvSpPr>
            <p:spPr>
              <a:xfrm>
                <a:off x="838200" y="3162727"/>
                <a:ext cx="10515600" cy="2851079"/>
              </a:xfrm>
              <a:prstGeom prst="rect">
                <a:avLst/>
              </a:prstGeom>
              <a:blipFill>
                <a:blip r:embed="rId3"/>
                <a:stretch>
                  <a:fillRect l="-1086" t="-311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580543D6-D194-8FA5-D108-3F7F46C0A129}"/>
              </a:ext>
            </a:extLst>
          </p:cNvPr>
          <p:cNvPicPr>
            <a:picLocks noChangeAspect="1"/>
          </p:cNvPicPr>
          <p:nvPr/>
        </p:nvPicPr>
        <p:blipFill>
          <a:blip r:embed="rId4"/>
          <a:stretch>
            <a:fillRect/>
          </a:stretch>
        </p:blipFill>
        <p:spPr>
          <a:xfrm>
            <a:off x="1757737" y="1953560"/>
            <a:ext cx="7772400" cy="729947"/>
          </a:xfrm>
          <a:prstGeom prst="rect">
            <a:avLst/>
          </a:prstGeom>
        </p:spPr>
      </p:pic>
      <p:sp>
        <p:nvSpPr>
          <p:cNvPr id="4" name="Rectangle 3">
            <a:extLst>
              <a:ext uri="{FF2B5EF4-FFF2-40B4-BE49-F238E27FC236}">
                <a16:creationId xmlns:a16="http://schemas.microsoft.com/office/drawing/2014/main" id="{0D5CFDFE-82CE-F9BA-FD11-1C149ECD7F69}"/>
              </a:ext>
            </a:extLst>
          </p:cNvPr>
          <p:cNvSpPr/>
          <p:nvPr/>
        </p:nvSpPr>
        <p:spPr>
          <a:xfrm>
            <a:off x="8455632" y="1953560"/>
            <a:ext cx="1074506" cy="581321"/>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325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56552</TotalTime>
  <Words>6536</Words>
  <Application>Microsoft Macintosh PowerPoint</Application>
  <PresentationFormat>Widescreen</PresentationFormat>
  <Paragraphs>1219</Paragraphs>
  <Slides>116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116</vt:i4>
      </vt:variant>
    </vt:vector>
  </HeadingPairs>
  <TitlesOfParts>
    <vt:vector size="121" baseType="lpstr">
      <vt:lpstr>Arial</vt:lpstr>
      <vt:lpstr>Calibri</vt:lpstr>
      <vt:lpstr>Calibri Light</vt:lpstr>
      <vt:lpstr>Cambria Math</vt:lpstr>
      <vt:lpstr>Office Theme</vt:lpstr>
      <vt:lpstr>Inverse Optimal Control in Linearly-Solvable Markov Decision Processes with Delayed Observations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Optimal Control Law</vt:lpstr>
      <vt:lpstr>Probability of Trajectories Under Optimal Control Law</vt:lpstr>
      <vt:lpstr>Probability of Trajectories Under Optimal Control Law</vt:lpstr>
      <vt:lpstr>Joint Negative Log-Likelihood (Loss Function) of the State Values</vt:lpstr>
      <vt:lpstr>Joint Negative Log-Likelihood (Loss Function) of the State Values</vt:lpstr>
      <vt:lpstr>Inverse Reinforcement Learning for LMDP (aka Inverse Optimal Control)</vt:lpstr>
      <vt:lpstr>Inverse Reinforcement Learning for LMDP (aka Inverse Optimal Control)</vt:lpstr>
      <vt:lpstr>Feature-Based Approximations of the Optimal Value Function</vt:lpstr>
      <vt:lpstr>Feature-Based Approximations of the Optimal Value Function</vt:lpstr>
      <vt:lpstr>Feature-Based Approximations of the Optimal Value Function</vt:lpstr>
      <vt:lpstr>Feature-Based Approximations of the Optimal Value Function</vt:lpstr>
      <vt:lpstr>Feature-Based Inverse Optimal Control</vt:lpstr>
      <vt:lpstr>Feature-Based Inverse Optimal Control</vt:lpstr>
      <vt:lpstr>Feature-Based Inverse Optimal Control</vt:lpstr>
      <vt:lpstr>Softmax and Cross-Entropy Loss</vt:lpstr>
      <vt:lpstr>Softmax and Cross-Entropy Loss</vt:lpstr>
      <vt:lpstr>Softmax and Cross-Entropy Loss</vt:lpstr>
      <vt:lpstr>Softmax and Cross-Entropy Loss</vt:lpstr>
      <vt:lpstr>Softmax and Cross-Entropy Loss</vt:lpstr>
      <vt:lpstr>Softmax and Cross-Entropy Loss</vt:lpstr>
      <vt:lpstr>Regularization</vt:lpstr>
      <vt:lpstr>The Gradient of the Loss Function</vt:lpstr>
      <vt:lpstr>The Gradient of the Loss Function</vt:lpstr>
      <vt:lpstr>The Gradient of the Loss Function</vt:lpstr>
      <vt:lpstr>The Gradient of the Loss Function</vt:lpstr>
      <vt:lpstr>The Hessian of the Loss Function(Diagonal)</vt:lpstr>
      <vt:lpstr>The Hessian of the Loss Function(Diagonal)</vt:lpstr>
      <vt:lpstr>The Hessian of the Loss Function(Off-Diagonal)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Partitioned Runs</vt:lpstr>
      <vt:lpstr>Partitioned Runs</vt:lpstr>
      <vt:lpstr>Partitioned Runs</vt:lpstr>
      <vt:lpstr>Partitioned Runs</vt:lpstr>
      <vt:lpstr>Assumptions </vt:lpstr>
      <vt:lpstr>Assumptions </vt:lpstr>
      <vt:lpstr>Assumptions </vt:lpstr>
      <vt:lpstr>Assumptions </vt:lpstr>
      <vt:lpstr>Assumptions </vt:lpstr>
      <vt:lpstr>PowerPoint Presentation</vt:lpstr>
      <vt:lpstr>PowerPoint Presentation</vt:lpstr>
      <vt:lpstr>PowerPoint Presentation</vt:lpstr>
      <vt:lpstr>PowerPoint Presentation</vt:lpstr>
      <vt:lpstr>PowerPoint Presentation</vt:lpstr>
      <vt:lpstr>PowerPoint Presentation</vt:lpstr>
      <vt:lpstr>Simplifying Assumptions </vt:lpstr>
      <vt:lpstr>Simplifying Assumptions </vt:lpstr>
      <vt:lpstr>Simplifying Assumptions </vt:lpstr>
      <vt:lpstr>Inverse Optimal Control for LMDPs with Delayed Observations </vt:lpstr>
      <vt:lpstr>Inverse Optimal Control for LMDPs with Delayed Observations </vt:lpstr>
      <vt:lpstr>Unknown Length of the Delay</vt:lpstr>
      <vt:lpstr>Unknown Length of the Delay</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Delayed Belief Updating</vt:lpstr>
      <vt:lpstr>Inferring s_w and w</vt:lpstr>
      <vt:lpstr>Inferring s_w and w</vt:lpstr>
      <vt:lpstr>Inferring s_w and w</vt:lpstr>
      <vt:lpstr>Inferring s_w and w</vt:lpstr>
      <vt:lpstr>Posterior Distribution of s_w and w </vt:lpstr>
      <vt:lpstr>Posterior Distribution of s_w and w </vt:lpstr>
      <vt:lpstr>Posterior Distribution of s_w and w </vt:lpstr>
      <vt:lpstr>Prior of w</vt:lpstr>
      <vt:lpstr>Prior of s_w |w</vt:lpstr>
      <vt:lpstr>Computing P(s_w,w|O) </vt:lpstr>
      <vt:lpstr>Computing P(s_w,w|O) </vt:lpstr>
      <vt:lpstr>Computing P(s_w,w|O) </vt:lpstr>
      <vt:lpstr>Reversible Jump Markov Chain Monte Carlo</vt:lpstr>
      <vt:lpstr>Reversible Jump Markov Chain Monte Carlo</vt:lpstr>
      <vt:lpstr>Reversible Jump Markov Chain Monte Carlo</vt:lpstr>
      <vt:lpstr>RJMCMC Proposal Distribution</vt:lpstr>
      <vt:lpstr>RJMCMC Proposal Distribution</vt:lpstr>
      <vt:lpstr>RJMCMC Proposal Distribution</vt:lpstr>
      <vt:lpstr>Other Assumptions and Constraints on the Proposal Distribution</vt:lpstr>
      <vt:lpstr>RJMCMC Position Change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MLE using OptV</dc:title>
  <dc:creator>Champlin, Loren M - (champlin)</dc:creator>
  <cp:lastModifiedBy>Champlin, Loren M - (champlin)</cp:lastModifiedBy>
  <cp:revision>71</cp:revision>
  <dcterms:created xsi:type="dcterms:W3CDTF">2024-01-12T20:35:25Z</dcterms:created>
  <dcterms:modified xsi:type="dcterms:W3CDTF">2024-03-13T00:20:43Z</dcterms:modified>
</cp:coreProperties>
</file>